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  <p:sldMasterId id="2147484777" r:id="rId2"/>
    <p:sldMasterId id="2147484790" r:id="rId3"/>
    <p:sldMasterId id="2147484802" r:id="rId4"/>
    <p:sldMasterId id="2147484815" r:id="rId5"/>
  </p:sldMasterIdLst>
  <p:notesMasterIdLst>
    <p:notesMasterId r:id="rId48"/>
  </p:notesMasterIdLst>
  <p:handoutMasterIdLst>
    <p:handoutMasterId r:id="rId49"/>
  </p:handoutMasterIdLst>
  <p:sldIdLst>
    <p:sldId id="281" r:id="rId6"/>
    <p:sldId id="342" r:id="rId7"/>
    <p:sldId id="444" r:id="rId8"/>
    <p:sldId id="365" r:id="rId9"/>
    <p:sldId id="391" r:id="rId10"/>
    <p:sldId id="392" r:id="rId11"/>
    <p:sldId id="393" r:id="rId12"/>
    <p:sldId id="394" r:id="rId13"/>
    <p:sldId id="397" r:id="rId14"/>
    <p:sldId id="398" r:id="rId15"/>
    <p:sldId id="399" r:id="rId16"/>
    <p:sldId id="400" r:id="rId17"/>
    <p:sldId id="402" r:id="rId18"/>
    <p:sldId id="404" r:id="rId19"/>
    <p:sldId id="405" r:id="rId20"/>
    <p:sldId id="406" r:id="rId21"/>
    <p:sldId id="442" r:id="rId22"/>
    <p:sldId id="407" r:id="rId23"/>
    <p:sldId id="436" r:id="rId24"/>
    <p:sldId id="437" r:id="rId25"/>
    <p:sldId id="438" r:id="rId26"/>
    <p:sldId id="408" r:id="rId27"/>
    <p:sldId id="441" r:id="rId28"/>
    <p:sldId id="411" r:id="rId29"/>
    <p:sldId id="409" r:id="rId30"/>
    <p:sldId id="412" r:id="rId31"/>
    <p:sldId id="413" r:id="rId32"/>
    <p:sldId id="423" r:id="rId33"/>
    <p:sldId id="425" r:id="rId34"/>
    <p:sldId id="424" r:id="rId35"/>
    <p:sldId id="416" r:id="rId36"/>
    <p:sldId id="426" r:id="rId37"/>
    <p:sldId id="432" r:id="rId38"/>
    <p:sldId id="418" r:id="rId39"/>
    <p:sldId id="419" r:id="rId40"/>
    <p:sldId id="420" r:id="rId41"/>
    <p:sldId id="421" r:id="rId42"/>
    <p:sldId id="433" r:id="rId43"/>
    <p:sldId id="434" r:id="rId44"/>
    <p:sldId id="435" r:id="rId45"/>
    <p:sldId id="446" r:id="rId46"/>
    <p:sldId id="294" r:id="rId47"/>
  </p:sldIdLst>
  <p:sldSz cx="9144000" cy="6858000" type="screen4x3"/>
  <p:notesSz cx="6797675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4D5"/>
    <a:srgbClr val="C4D9DA"/>
    <a:srgbClr val="33CC33"/>
    <a:srgbClr val="FF0000"/>
    <a:srgbClr val="FF9933"/>
    <a:srgbClr val="FF6600"/>
    <a:srgbClr val="6E14C8"/>
    <a:srgbClr val="00863D"/>
    <a:srgbClr val="FF99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358" autoAdjust="0"/>
  </p:normalViewPr>
  <p:slideViewPr>
    <p:cSldViewPr>
      <p:cViewPr varScale="1">
        <p:scale>
          <a:sx n="109" d="100"/>
          <a:sy n="109" d="100"/>
        </p:scale>
        <p:origin x="15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3360" y="-102"/>
      </p:cViewPr>
      <p:guideLst>
        <p:guide orient="horz" pos="3127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2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e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49.wmf"/><Relationship Id="rId5" Type="http://schemas.openxmlformats.org/officeDocument/2006/relationships/image" Target="../media/image47.wmf"/><Relationship Id="rId4" Type="http://schemas.openxmlformats.org/officeDocument/2006/relationships/image" Target="../media/image4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8.wmf"/><Relationship Id="rId1" Type="http://schemas.openxmlformats.org/officeDocument/2006/relationships/image" Target="../media/image53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4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48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Relationship Id="rId9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2" Type="http://schemas.openxmlformats.org/officeDocument/2006/relationships/image" Target="../media/image55.wmf"/><Relationship Id="rId1" Type="http://schemas.openxmlformats.org/officeDocument/2006/relationships/image" Target="../media/image48.wmf"/><Relationship Id="rId6" Type="http://schemas.openxmlformats.org/officeDocument/2006/relationships/image" Target="../media/image49.wmf"/><Relationship Id="rId5" Type="http://schemas.openxmlformats.org/officeDocument/2006/relationships/image" Target="../media/image47.wmf"/><Relationship Id="rId4" Type="http://schemas.openxmlformats.org/officeDocument/2006/relationships/image" Target="../media/image6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48.wmf"/><Relationship Id="rId6" Type="http://schemas.openxmlformats.org/officeDocument/2006/relationships/image" Target="../media/image49.wmf"/><Relationship Id="rId5" Type="http://schemas.openxmlformats.org/officeDocument/2006/relationships/image" Target="../media/image47.wmf"/><Relationship Id="rId4" Type="http://schemas.openxmlformats.org/officeDocument/2006/relationships/image" Target="../media/image6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48.wmf"/><Relationship Id="rId6" Type="http://schemas.openxmlformats.org/officeDocument/2006/relationships/image" Target="../media/image49.wmf"/><Relationship Id="rId5" Type="http://schemas.openxmlformats.org/officeDocument/2006/relationships/image" Target="../media/image47.wmf"/><Relationship Id="rId4" Type="http://schemas.openxmlformats.org/officeDocument/2006/relationships/image" Target="../media/image69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78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12" Type="http://schemas.openxmlformats.org/officeDocument/2006/relationships/image" Target="../media/image77.wmf"/><Relationship Id="rId2" Type="http://schemas.openxmlformats.org/officeDocument/2006/relationships/image" Target="../media/image55.wmf"/><Relationship Id="rId1" Type="http://schemas.openxmlformats.org/officeDocument/2006/relationships/image" Target="../media/image70.wmf"/><Relationship Id="rId6" Type="http://schemas.openxmlformats.org/officeDocument/2006/relationships/image" Target="../media/image74.wmf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0" Type="http://schemas.openxmlformats.org/officeDocument/2006/relationships/image" Target="../media/image49.wmf"/><Relationship Id="rId4" Type="http://schemas.openxmlformats.org/officeDocument/2006/relationships/image" Target="../media/image72.wmf"/><Relationship Id="rId9" Type="http://schemas.openxmlformats.org/officeDocument/2006/relationships/image" Target="../media/image48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90.emf"/><Relationship Id="rId7" Type="http://schemas.openxmlformats.org/officeDocument/2006/relationships/image" Target="../media/image86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91.e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95.e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4" Type="http://schemas.openxmlformats.org/officeDocument/2006/relationships/image" Target="../media/image10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6.wmf"/><Relationship Id="rId1" Type="http://schemas.openxmlformats.org/officeDocument/2006/relationships/image" Target="../media/image109.wmf"/><Relationship Id="rId4" Type="http://schemas.openxmlformats.org/officeDocument/2006/relationships/image" Target="../media/image108.e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image" Target="../media/image113.wmf"/><Relationship Id="rId7" Type="http://schemas.openxmlformats.org/officeDocument/2006/relationships/image" Target="../media/image117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Relationship Id="rId9" Type="http://schemas.openxmlformats.org/officeDocument/2006/relationships/image" Target="../media/image1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501" cy="496809"/>
          </a:xfrm>
          <a:prstGeom prst="rect">
            <a:avLst/>
          </a:prstGeom>
        </p:spPr>
        <p:txBody>
          <a:bodyPr vert="horz" lIns="91420" tIns="45709" rIns="91420" bIns="45709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588" y="0"/>
            <a:ext cx="2945500" cy="496809"/>
          </a:xfrm>
          <a:prstGeom prst="rect">
            <a:avLst/>
          </a:prstGeom>
        </p:spPr>
        <p:txBody>
          <a:bodyPr vert="horz" lIns="91420" tIns="45709" rIns="91420" bIns="45709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1D4F7EF3-4E86-4779-A712-1F8E0A8AFC12}" type="datetimeFigureOut">
              <a:rPr lang="zh-TW" altLang="en-US"/>
              <a:pPr>
                <a:defRPr/>
              </a:pPr>
              <a:t>2019/4/25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5501" cy="496809"/>
          </a:xfrm>
          <a:prstGeom prst="rect">
            <a:avLst/>
          </a:prstGeom>
        </p:spPr>
        <p:txBody>
          <a:bodyPr vert="horz" lIns="91420" tIns="45709" rIns="91420" bIns="45709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588" y="9428242"/>
            <a:ext cx="2945500" cy="496809"/>
          </a:xfrm>
          <a:prstGeom prst="rect">
            <a:avLst/>
          </a:prstGeom>
        </p:spPr>
        <p:txBody>
          <a:bodyPr vert="horz" lIns="91420" tIns="45709" rIns="91420" bIns="45709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1D0D7F8C-C8F6-4DFC-A8A3-9809B2F41A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253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501" cy="49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09" rIns="91420" bIns="45709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588" y="0"/>
            <a:ext cx="2945500" cy="49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09" rIns="91420" bIns="4570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609" y="4715711"/>
            <a:ext cx="5438458" cy="446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5501" cy="49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09" rIns="91420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588" y="9428242"/>
            <a:ext cx="2945500" cy="49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09" rIns="91420" bIns="4570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8BA14734-18EC-4BF7-97F0-1B8180F7C4A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3719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05664A-1F43-4FDC-96E6-3ED858021CD2}" type="slidenum">
              <a:rPr lang="en-US" altLang="zh-TW" smtClean="0">
                <a:ea typeface="新細明體" charset="-120"/>
              </a:rPr>
              <a:pPr/>
              <a:t>1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This is my presentation.</a:t>
            </a:r>
          </a:p>
          <a:p>
            <a:r>
              <a:rPr lang="en-US" altLang="zh-TW" dirty="0" smtClean="0">
                <a:ea typeface="新細明體" charset="-120"/>
              </a:rPr>
              <a:t>Thanks for Your Attention.</a:t>
            </a:r>
          </a:p>
          <a:p>
            <a:endParaRPr lang="zh-TW" altLang="en-US" dirty="0" smtClean="0">
              <a:ea typeface="新細明體" charset="-120"/>
            </a:endParaRPr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7177A5-7FD8-400F-B862-216C26C80037}" type="slidenum">
              <a:rPr lang="en-US" altLang="zh-TW" smtClean="0"/>
              <a:pPr>
                <a:defRPr/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88913"/>
            <a:ext cx="3059113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88913"/>
            <a:ext cx="3059113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88913"/>
            <a:ext cx="3059113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88" y="1701800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zh-TW" altLang="zh-TW">
              <a:ea typeface="新細明體" pitchFamily="18" charset="-12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5"/>
            <a:ext cx="6913562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zh-TW">
              <a:ea typeface="新細明體" pitchFamily="18" charset="-120"/>
            </a:endParaRPr>
          </a:p>
        </p:txBody>
      </p:sp>
      <p:pic>
        <p:nvPicPr>
          <p:cNvPr id="12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5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7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26"/>
          <p:cNvSpPr txBox="1">
            <a:spLocks noChangeArrowheads="1"/>
          </p:cNvSpPr>
          <p:nvPr userDrawn="1"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1200" dirty="0">
                <a:latin typeface="Times New Roman" pitchFamily="18" charset="0"/>
                <a:ea typeface="標楷體" pitchFamily="65" charset="-120"/>
              </a:rPr>
              <a:t>I.C. LAB / Dept. of E. E., Tamkang University </a:t>
            </a:r>
          </a:p>
        </p:txBody>
      </p:sp>
      <p:sp>
        <p:nvSpPr>
          <p:cNvPr id="19" name="Text Box 26"/>
          <p:cNvSpPr txBox="1">
            <a:spLocks noChangeArrowheads="1"/>
          </p:cNvSpPr>
          <p:nvPr userDrawn="1"/>
        </p:nvSpPr>
        <p:spPr bwMode="auto">
          <a:xfrm>
            <a:off x="5395913" y="6583363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TW" sz="1200" dirty="0" smtClean="0">
                <a:latin typeface="Times New Roman" pitchFamily="18" charset="0"/>
                <a:ea typeface="標楷體" pitchFamily="65" charset="-120"/>
              </a:rPr>
              <a:t>IACO</a:t>
            </a:r>
            <a:endParaRPr lang="zh-TW" altLang="en-US" sz="12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20" name="圖片 30" descr="TKUICLAB02.bmp"/>
          <p:cNvPicPr>
            <a:picLocks noChangeAspect="1"/>
          </p:cNvPicPr>
          <p:nvPr userDrawn="1"/>
        </p:nvPicPr>
        <p:blipFill>
          <a:blip r:embed="rId5" cstate="print">
            <a:lum bright="40000" contrast="-20000"/>
          </a:blip>
          <a:srcRect/>
          <a:stretch>
            <a:fillRect/>
          </a:stretch>
        </p:blipFill>
        <p:spPr bwMode="auto">
          <a:xfrm>
            <a:off x="152400" y="152400"/>
            <a:ext cx="31115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125538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210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924175"/>
            <a:ext cx="6400800" cy="3019425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 sz="2000"/>
            </a:lvl2pPr>
            <a:lvl3pPr marL="914400" lvl="2" indent="0">
              <a:defRPr/>
            </a:lvl3pPr>
          </a:lstStyle>
          <a:p>
            <a:r>
              <a:rPr lang="zh-TW" altLang="en-US"/>
              <a:t>第一層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1"/>
            <a:endParaRPr lang="en-US" altLang="zh-TW"/>
          </a:p>
        </p:txBody>
      </p:sp>
      <p:sp>
        <p:nvSpPr>
          <p:cNvPr id="21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505200" y="62642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2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819400" y="6534150"/>
            <a:ext cx="2133600" cy="2476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209D85CB-3D45-46B0-87B3-660E7B2DEDE7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/41</a:t>
            </a:r>
            <a:endParaRPr kumimoji="1"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24650" y="115888"/>
            <a:ext cx="2190750" cy="64309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" y="115888"/>
            <a:ext cx="6419850" cy="64309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713787" cy="863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52400" y="1219200"/>
            <a:ext cx="8763000" cy="5327650"/>
          </a:xfrm>
        </p:spPr>
        <p:txBody>
          <a:bodyPr/>
          <a:lstStyle/>
          <a:p>
            <a:pPr lvl="0"/>
            <a:r>
              <a:rPr lang="zh-TW" altLang="en-US" noProof="0" smtClean="0"/>
              <a:t>按一下圖示以新增表格</a:t>
            </a: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6737E-E7AD-483F-BB12-2B97BE91AE3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98212-9F29-40E1-8E31-ED530B8598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D3495-EA2A-4A59-BB8F-4003D095440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3EFC4-B6FE-4B3D-845C-50B2EA55C22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57DA-BFB3-488F-B3AB-5235B54BC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6BD68751-60C8-4FEE-8B74-70A39511C8AA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/41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12C79B-B58E-44A6-943A-1BA851A537F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3A763-9598-4680-B8EE-A764CFCDC2B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6B5DA-4A55-4B41-989F-22C585CCE8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B3DA6-EEE0-416C-83DB-9C3346B69C2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FA008-955B-488C-BBBC-153B372F1ED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A4D43-3B5E-4E8B-AD5C-53646EDC816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BC674-343B-40D4-8E3D-D186F943EF3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94343-6A33-4A65-BE73-DD52DC57B6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07792-7D22-444A-9317-1041345EAF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4F81E-6500-40F9-9D6B-7C010E0F483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0087" y="279400"/>
            <a:ext cx="3059113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88" y="1701800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zh-TW" altLang="zh-TW">
              <a:ea typeface="新細明體" pitchFamily="18" charset="-12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5"/>
            <a:ext cx="6913562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zh-TW">
              <a:ea typeface="新細明體" pitchFamily="18" charset="-120"/>
            </a:endParaRPr>
          </a:p>
        </p:txBody>
      </p:sp>
      <p:pic>
        <p:nvPicPr>
          <p:cNvPr id="12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1200" dirty="0">
                <a:latin typeface="Times New Roman" pitchFamily="18" charset="0"/>
                <a:ea typeface="標楷體" pitchFamily="65" charset="-120"/>
              </a:rPr>
              <a:t>I.C. LAB / Dept. of E. E., Tamkang University </a:t>
            </a:r>
          </a:p>
        </p:txBody>
      </p:sp>
      <p:sp>
        <p:nvSpPr>
          <p:cNvPr id="13210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125538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3210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924175"/>
            <a:ext cx="6400800" cy="3019425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 sz="2000"/>
            </a:lvl2pPr>
            <a:lvl3pPr marL="914400" lvl="2" indent="0">
              <a:defRPr/>
            </a:lvl3pPr>
          </a:lstStyle>
          <a:p>
            <a:r>
              <a:rPr lang="zh-TW" altLang="en-US" smtClean="0"/>
              <a:t>按一下以編輯母片副標題樣式</a:t>
            </a:r>
            <a:endParaRPr lang="en-US" altLang="zh-TW" dirty="0"/>
          </a:p>
        </p:txBody>
      </p:sp>
      <p:sp>
        <p:nvSpPr>
          <p:cNvPr id="21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505200" y="62642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pic>
        <p:nvPicPr>
          <p:cNvPr id="22" name="圖片 6" descr="home4.bmp"/>
          <p:cNvPicPr>
            <a:picLocks noChangeAspect="1"/>
          </p:cNvPicPr>
          <p:nvPr/>
        </p:nvPicPr>
        <p:blipFill>
          <a:blip r:embed="rId5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6934200" y="3352800"/>
            <a:ext cx="1922463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圖片 7" descr="hum7_1.bmp"/>
          <p:cNvPicPr>
            <a:picLocks noChangeAspect="1"/>
          </p:cNvPicPr>
          <p:nvPr/>
        </p:nvPicPr>
        <p:blipFill>
          <a:blip r:embed="rId6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2667000" y="3886200"/>
            <a:ext cx="24003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MSLmark"/>
          <p:cNvPicPr>
            <a:picLocks noChangeAspect="1" noChangeArrowheads="1"/>
          </p:cNvPicPr>
          <p:nvPr/>
        </p:nvPicPr>
        <p:blipFill>
          <a:blip r:embed="rId7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5029200" y="4343400"/>
            <a:ext cx="17843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5472113" y="6583363"/>
            <a:ext cx="36718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200" kern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基於</a:t>
            </a:r>
            <a:r>
              <a:rPr kumimoji="1" lang="en-US" altLang="zh-TW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Quickhull</a:t>
            </a:r>
            <a:r>
              <a:rPr kumimoji="1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的多目標色彩模型設計</a:t>
            </a:r>
          </a:p>
        </p:txBody>
      </p:sp>
      <p:pic>
        <p:nvPicPr>
          <p:cNvPr id="26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1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3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 Box 26"/>
          <p:cNvSpPr txBox="1">
            <a:spLocks noChangeArrowheads="1"/>
          </p:cNvSpPr>
          <p:nvPr userDrawn="1"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1200" dirty="0">
                <a:latin typeface="Times New Roman" pitchFamily="18" charset="0"/>
                <a:ea typeface="標楷體" pitchFamily="65" charset="-120"/>
              </a:rPr>
              <a:t>I.C. LAB / Dept. of E. E., Tamkang University </a:t>
            </a:r>
          </a:p>
        </p:txBody>
      </p:sp>
      <p:sp>
        <p:nvSpPr>
          <p:cNvPr id="35" name="Text Box 26"/>
          <p:cNvSpPr txBox="1">
            <a:spLocks noChangeArrowheads="1"/>
          </p:cNvSpPr>
          <p:nvPr userDrawn="1"/>
        </p:nvSpPr>
        <p:spPr bwMode="auto">
          <a:xfrm>
            <a:off x="5395913" y="6574488"/>
            <a:ext cx="367188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1300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rPr>
              <a:t>機械手臂設計實務</a:t>
            </a:r>
            <a:endParaRPr kumimoji="1" lang="zh-TW" altLang="en-US" sz="1300" kern="12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38" name="圖片 30" descr="TKUICLAB02.bmp"/>
          <p:cNvPicPr>
            <a:picLocks noChangeAspect="1"/>
          </p:cNvPicPr>
          <p:nvPr userDrawn="1"/>
        </p:nvPicPr>
        <p:blipFill>
          <a:blip r:embed="rId8" cstate="print">
            <a:lum bright="40000" contrast="-20000"/>
          </a:blip>
          <a:srcRect/>
          <a:stretch>
            <a:fillRect/>
          </a:stretch>
        </p:blipFill>
        <p:spPr bwMode="auto">
          <a:xfrm>
            <a:off x="609507" y="152400"/>
            <a:ext cx="239346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7CD98-13F4-4811-8CA8-1FDFECBCCF9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75E64-787A-4F4B-9013-47EC2F8AB54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73F3A-0CB3-43AD-BDA0-F1BAC0918E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2E011-B416-4916-9A0F-E2984AD24C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00063-5051-420E-80CC-E1DC61FA9B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E6635-8A3E-4AB2-8678-E035E2B2C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9A80E-2600-4E55-87B4-9FBC6E9438B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C98D8-F4F5-440A-AF87-A045AF35CC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49074-BCB2-4E74-8EAA-EFF4BC89E92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8CD9F-FECA-4BA7-BD25-1921A5601B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6B362-B3CF-4105-8009-6A572CC8FA0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F023E-D640-4AC2-9100-81FDA692E6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E62AE-7369-4C32-A4F5-20F3629291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E024B-C187-4ACE-AD78-E7C2859ABA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F46FA-482D-4E4A-BBF8-502E13B58CA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B31B93-F558-4614-B2D1-0EE21CAC33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EBC33-2EBB-4506-843C-3AF26334B9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46156-B361-4AFB-9F70-D531AEA3D1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4537C-2B2C-4718-ABF3-4AF2FA20D8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3053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0100" y="1219200"/>
            <a:ext cx="43053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5888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763000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0" y="1052513"/>
            <a:ext cx="9144000" cy="0"/>
          </a:xfrm>
          <a:prstGeom prst="line">
            <a:avLst/>
          </a:prstGeom>
          <a:noFill/>
          <a:ln w="889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pic>
        <p:nvPicPr>
          <p:cNvPr id="1032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2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034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6013" y="6477000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3EDFF0F5-AB00-4D14-95F1-DFE24C995980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/41</a:t>
            </a:r>
            <a:endParaRPr lang="en-US" altLang="zh-TW" dirty="0"/>
          </a:p>
        </p:txBody>
      </p:sp>
      <p:pic>
        <p:nvPicPr>
          <p:cNvPr id="1036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>
              <a:defRPr/>
            </a:pPr>
            <a:r>
              <a:rPr lang="en-US" altLang="zh-TW" sz="1200" dirty="0">
                <a:latin typeface="Times New Roman" pitchFamily="18" charset="0"/>
                <a:ea typeface="標楷體" pitchFamily="65" charset="-120"/>
              </a:rPr>
              <a:t>I.C. LAB / Dept. of E. E., Tamkang University </a:t>
            </a:r>
          </a:p>
        </p:txBody>
      </p:sp>
      <p:sp>
        <p:nvSpPr>
          <p:cNvPr id="15" name="Text Box 26"/>
          <p:cNvSpPr txBox="1">
            <a:spLocks noChangeArrowheads="1"/>
          </p:cNvSpPr>
          <p:nvPr userDrawn="1"/>
        </p:nvSpPr>
        <p:spPr bwMode="auto">
          <a:xfrm>
            <a:off x="5395913" y="6583363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TW" sz="1200" dirty="0" smtClean="0">
                <a:latin typeface="Times New Roman" pitchFamily="18" charset="0"/>
                <a:ea typeface="標楷體" pitchFamily="65" charset="-120"/>
              </a:rPr>
              <a:t>Vision-based Robot Arm System</a:t>
            </a:r>
            <a:r>
              <a:rPr lang="en-US" altLang="zh-TW" sz="1200" baseline="0" dirty="0" smtClean="0">
                <a:latin typeface="Times New Roman" pitchFamily="18" charset="0"/>
                <a:ea typeface="標楷體" pitchFamily="65" charset="-120"/>
              </a:rPr>
              <a:t> Design for Air</a:t>
            </a:r>
            <a:endParaRPr lang="zh-TW" altLang="en-US" sz="1200" dirty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5888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763000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0" y="1052513"/>
            <a:ext cx="9144000" cy="0"/>
          </a:xfrm>
          <a:prstGeom prst="line">
            <a:avLst/>
          </a:prstGeom>
          <a:noFill/>
          <a:ln w="889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pic>
        <p:nvPicPr>
          <p:cNvPr id="1032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2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034" name="Picture 27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388" y="6588046"/>
            <a:ext cx="36718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>
              <a:defRPr/>
            </a:pPr>
            <a:r>
              <a:rPr lang="en-US" altLang="zh-TW" sz="1000" dirty="0">
                <a:latin typeface="Times New Roman" pitchFamily="18" charset="0"/>
                <a:ea typeface="標楷體" pitchFamily="65" charset="-120"/>
              </a:rPr>
              <a:t>I.C. LAB / Dept. of E. E., Tamkang University </a:t>
            </a:r>
          </a:p>
        </p:txBody>
      </p:sp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3962400" y="6553200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P-</a:t>
            </a:r>
            <a:fld id="{9DEF8D2E-1048-4707-B495-C1F0B1F21A3D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/41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 Box 26"/>
          <p:cNvSpPr txBox="1">
            <a:spLocks noChangeArrowheads="1"/>
          </p:cNvSpPr>
          <p:nvPr userDrawn="1"/>
        </p:nvSpPr>
        <p:spPr bwMode="auto">
          <a:xfrm>
            <a:off x="5395913" y="6587951"/>
            <a:ext cx="367188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1300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rPr>
              <a:t>機械手臂設計實務</a:t>
            </a:r>
            <a:endParaRPr kumimoji="1" lang="zh-TW" altLang="en-US" sz="1300" kern="12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  <p:sldLayoutId id="214748478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BDB209EB-5570-4D95-8EF7-322A035DDBF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1" r:id="rId1"/>
    <p:sldLayoutId id="2147484792" r:id="rId2"/>
    <p:sldLayoutId id="2147484793" r:id="rId3"/>
    <p:sldLayoutId id="2147484794" r:id="rId4"/>
    <p:sldLayoutId id="2147484795" r:id="rId5"/>
    <p:sldLayoutId id="2147484796" r:id="rId6"/>
    <p:sldLayoutId id="2147484797" r:id="rId7"/>
    <p:sldLayoutId id="2147484798" r:id="rId8"/>
    <p:sldLayoutId id="2147484799" r:id="rId9"/>
    <p:sldLayoutId id="2147484800" r:id="rId10"/>
    <p:sldLayoutId id="2147484801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082CA8AD-9653-46E5-8DA9-B404418675B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4ADDB967-F0DC-47DE-8DAF-76909DD88C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6" r:id="rId1"/>
    <p:sldLayoutId id="2147484817" r:id="rId2"/>
    <p:sldLayoutId id="2147484818" r:id="rId3"/>
    <p:sldLayoutId id="2147484819" r:id="rId4"/>
    <p:sldLayoutId id="2147484820" r:id="rId5"/>
    <p:sldLayoutId id="2147484821" r:id="rId6"/>
    <p:sldLayoutId id="2147484822" r:id="rId7"/>
    <p:sldLayoutId id="2147484823" r:id="rId8"/>
    <p:sldLayoutId id="2147484824" r:id="rId9"/>
    <p:sldLayoutId id="2147484825" r:id="rId10"/>
    <p:sldLayoutId id="2147484826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emf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emf"/><Relationship Id="rId5" Type="http://schemas.microsoft.com/office/2007/relationships/hdphoto" Target="../media/hdphoto6.wdp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48.w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3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41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image" Target="../media/image49.wmf"/><Relationship Id="rId10" Type="http://schemas.openxmlformats.org/officeDocument/2006/relationships/image" Target="../media/image48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39.bin"/><Relationship Id="rId14" Type="http://schemas.openxmlformats.org/officeDocument/2006/relationships/oleObject" Target="../embeddings/oleObject4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52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oleObject" Target="../embeddings/oleObject48.bin"/><Relationship Id="rId17" Type="http://schemas.openxmlformats.org/officeDocument/2006/relationships/oleObject" Target="../embeddings/oleObject51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5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49.wmf"/><Relationship Id="rId19" Type="http://schemas.openxmlformats.org/officeDocument/2006/relationships/oleObject" Target="../embeddings/oleObject53.bin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6.bin"/><Relationship Id="rId14" Type="http://schemas.openxmlformats.org/officeDocument/2006/relationships/oleObject" Target="../embeddings/oleObject4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47.wmf"/><Relationship Id="rId3" Type="http://schemas.openxmlformats.org/officeDocument/2006/relationships/oleObject" Target="../embeddings/oleObject54.bin"/><Relationship Id="rId21" Type="http://schemas.openxmlformats.org/officeDocument/2006/relationships/image" Target="../media/image49.wmf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61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0.wmf"/><Relationship Id="rId20" Type="http://schemas.openxmlformats.org/officeDocument/2006/relationships/oleObject" Target="../embeddings/oleObject63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57.w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48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5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69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47.wmf"/><Relationship Id="rId17" Type="http://schemas.openxmlformats.org/officeDocument/2006/relationships/image" Target="../media/image63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71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5" Type="http://schemas.openxmlformats.org/officeDocument/2006/relationships/image" Target="../media/image49.wmf"/><Relationship Id="rId10" Type="http://schemas.openxmlformats.org/officeDocument/2006/relationships/image" Target="../media/image62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67.bin"/><Relationship Id="rId14" Type="http://schemas.openxmlformats.org/officeDocument/2006/relationships/oleObject" Target="../embeddings/oleObject7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77.bin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5" Type="http://schemas.openxmlformats.org/officeDocument/2006/relationships/image" Target="../media/image49.wmf"/><Relationship Id="rId10" Type="http://schemas.openxmlformats.org/officeDocument/2006/relationships/image" Target="../media/image66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75.bin"/><Relationship Id="rId14" Type="http://schemas.openxmlformats.org/officeDocument/2006/relationships/oleObject" Target="../embeddings/oleObject78.bin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84.bin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5" Type="http://schemas.openxmlformats.org/officeDocument/2006/relationships/image" Target="../media/image49.wmf"/><Relationship Id="rId10" Type="http://schemas.openxmlformats.org/officeDocument/2006/relationships/image" Target="../media/image69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82.bin"/><Relationship Id="rId14" Type="http://schemas.openxmlformats.org/officeDocument/2006/relationships/oleObject" Target="../embeddings/oleObject8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73.wmf"/><Relationship Id="rId18" Type="http://schemas.openxmlformats.org/officeDocument/2006/relationships/oleObject" Target="../embeddings/oleObject94.bin"/><Relationship Id="rId26" Type="http://schemas.openxmlformats.org/officeDocument/2006/relationships/oleObject" Target="../embeddings/oleObject98.bin"/><Relationship Id="rId3" Type="http://schemas.openxmlformats.org/officeDocument/2006/relationships/oleObject" Target="../embeddings/oleObject86.bin"/><Relationship Id="rId21" Type="http://schemas.openxmlformats.org/officeDocument/2006/relationships/image" Target="../media/image48.wmf"/><Relationship Id="rId7" Type="http://schemas.openxmlformats.org/officeDocument/2006/relationships/oleObject" Target="../embeddings/oleObject88.bin"/><Relationship Id="rId12" Type="http://schemas.openxmlformats.org/officeDocument/2006/relationships/oleObject" Target="../embeddings/oleObject91.bin"/><Relationship Id="rId17" Type="http://schemas.openxmlformats.org/officeDocument/2006/relationships/image" Target="../media/image75.wmf"/><Relationship Id="rId25" Type="http://schemas.openxmlformats.org/officeDocument/2006/relationships/image" Target="../media/image76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93.bin"/><Relationship Id="rId20" Type="http://schemas.openxmlformats.org/officeDocument/2006/relationships/oleObject" Target="../embeddings/oleObject95.bin"/><Relationship Id="rId29" Type="http://schemas.openxmlformats.org/officeDocument/2006/relationships/image" Target="../media/image78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90.bin"/><Relationship Id="rId24" Type="http://schemas.openxmlformats.org/officeDocument/2006/relationships/oleObject" Target="../embeddings/oleObject97.bin"/><Relationship Id="rId5" Type="http://schemas.openxmlformats.org/officeDocument/2006/relationships/oleObject" Target="../embeddings/oleObject87.bin"/><Relationship Id="rId15" Type="http://schemas.openxmlformats.org/officeDocument/2006/relationships/image" Target="../media/image74.wmf"/><Relationship Id="rId23" Type="http://schemas.openxmlformats.org/officeDocument/2006/relationships/image" Target="../media/image49.wmf"/><Relationship Id="rId28" Type="http://schemas.openxmlformats.org/officeDocument/2006/relationships/oleObject" Target="../embeddings/oleObject99.bin"/><Relationship Id="rId10" Type="http://schemas.openxmlformats.org/officeDocument/2006/relationships/image" Target="../media/image72.wmf"/><Relationship Id="rId19" Type="http://schemas.openxmlformats.org/officeDocument/2006/relationships/image" Target="../media/image47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89.bin"/><Relationship Id="rId14" Type="http://schemas.openxmlformats.org/officeDocument/2006/relationships/oleObject" Target="../embeddings/oleObject92.bin"/><Relationship Id="rId22" Type="http://schemas.openxmlformats.org/officeDocument/2006/relationships/oleObject" Target="../embeddings/oleObject96.bin"/><Relationship Id="rId27" Type="http://schemas.openxmlformats.org/officeDocument/2006/relationships/image" Target="../media/image77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7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8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3" Type="http://schemas.openxmlformats.org/officeDocument/2006/relationships/image" Target="../media/image87.png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05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8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92.w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114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86.wmf"/><Relationship Id="rId20" Type="http://schemas.openxmlformats.org/officeDocument/2006/relationships/image" Target="../media/image94.PNG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10" Type="http://schemas.openxmlformats.org/officeDocument/2006/relationships/image" Target="../media/image91.emf"/><Relationship Id="rId19" Type="http://schemas.openxmlformats.org/officeDocument/2006/relationships/image" Target="../media/image93.PNG"/><Relationship Id="rId4" Type="http://schemas.openxmlformats.org/officeDocument/2006/relationships/image" Target="../media/image88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8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01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121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0.wmf"/><Relationship Id="rId20" Type="http://schemas.openxmlformats.org/officeDocument/2006/relationships/image" Target="../media/image102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4.png"/><Relationship Id="rId11" Type="http://schemas.openxmlformats.org/officeDocument/2006/relationships/oleObject" Target="../embeddings/oleObject118.bin"/><Relationship Id="rId5" Type="http://schemas.openxmlformats.org/officeDocument/2006/relationships/image" Target="../media/image103.png"/><Relationship Id="rId15" Type="http://schemas.openxmlformats.org/officeDocument/2006/relationships/oleObject" Target="../embeddings/oleObject120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122.bin"/><Relationship Id="rId4" Type="http://schemas.openxmlformats.org/officeDocument/2006/relationships/image" Target="../media/image95.emf"/><Relationship Id="rId9" Type="http://schemas.openxmlformats.org/officeDocument/2006/relationships/oleObject" Target="../embeddings/oleObject117.bin"/><Relationship Id="rId14" Type="http://schemas.openxmlformats.org/officeDocument/2006/relationships/image" Target="../media/image9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24.bin"/><Relationship Id="rId10" Type="http://schemas.openxmlformats.org/officeDocument/2006/relationships/image" Target="../media/image108.emf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126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108.e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130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136.bin"/><Relationship Id="rId18" Type="http://schemas.openxmlformats.org/officeDocument/2006/relationships/image" Target="../media/image118.w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115.wmf"/><Relationship Id="rId17" Type="http://schemas.openxmlformats.org/officeDocument/2006/relationships/oleObject" Target="../embeddings/oleObject138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17.wmf"/><Relationship Id="rId20" Type="http://schemas.openxmlformats.org/officeDocument/2006/relationships/image" Target="../media/image119.w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5" Type="http://schemas.openxmlformats.org/officeDocument/2006/relationships/oleObject" Target="../embeddings/oleObject137.bin"/><Relationship Id="rId10" Type="http://schemas.openxmlformats.org/officeDocument/2006/relationships/image" Target="../media/image114.wmf"/><Relationship Id="rId19" Type="http://schemas.openxmlformats.org/officeDocument/2006/relationships/oleObject" Target="../embeddings/oleObject139.bin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134.bin"/><Relationship Id="rId14" Type="http://schemas.openxmlformats.org/officeDocument/2006/relationships/image" Target="../media/image116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6" descr="home4.bmp"/>
          <p:cNvPicPr>
            <a:picLocks noChangeAspect="1"/>
          </p:cNvPicPr>
          <p:nvPr/>
        </p:nvPicPr>
        <p:blipFill>
          <a:blip r:embed="rId3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7027863" y="3429000"/>
            <a:ext cx="1922462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圖片 7" descr="hum7_1.bmp"/>
          <p:cNvPicPr>
            <a:picLocks noChangeAspect="1"/>
          </p:cNvPicPr>
          <p:nvPr/>
        </p:nvPicPr>
        <p:blipFill>
          <a:blip r:embed="rId4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2667000" y="3810000"/>
            <a:ext cx="24003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6" descr="MSLmark"/>
          <p:cNvPicPr>
            <a:picLocks noChangeAspect="1" noChangeArrowheads="1"/>
          </p:cNvPicPr>
          <p:nvPr/>
        </p:nvPicPr>
        <p:blipFill>
          <a:blip r:embed="rId5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5029200" y="4343400"/>
            <a:ext cx="17843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295400"/>
            <a:ext cx="9067800" cy="1447800"/>
          </a:xfrm>
        </p:spPr>
        <p:txBody>
          <a:bodyPr/>
          <a:lstStyle/>
          <a:p>
            <a:pPr algn="ctr"/>
            <a:r>
              <a:rPr lang="zh-TW" altLang="en-US" sz="4200" dirty="0" smtClean="0">
                <a:latin typeface="+mn-lt"/>
                <a:ea typeface="+mn-ea"/>
              </a:rPr>
              <a:t>機械手臂設計實務</a:t>
            </a:r>
            <a:r>
              <a:rPr lang="zh-TW" altLang="en-US" sz="4200" dirty="0">
                <a:latin typeface="+mn-lt"/>
                <a:ea typeface="+mn-ea"/>
              </a:rPr>
              <a:t> </a:t>
            </a:r>
            <a:r>
              <a:rPr lang="en-US" altLang="zh-TW" sz="4200" dirty="0" smtClean="0">
                <a:latin typeface="+mn-lt"/>
                <a:ea typeface="+mn-ea"/>
              </a:rPr>
              <a:t>–</a:t>
            </a:r>
            <a:r>
              <a:rPr lang="zh-TW" altLang="en-US" sz="4200" dirty="0" smtClean="0">
                <a:latin typeface="+mn-lt"/>
                <a:ea typeface="+mn-ea"/>
              </a:rPr>
              <a:t> 六軸手臂運動學</a:t>
            </a:r>
            <a:endParaRPr lang="en-US" altLang="zh-TW" sz="4200" dirty="0" smtClean="0">
              <a:latin typeface="+mn-lt"/>
              <a:ea typeface="+mn-ea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76200" y="2895600"/>
            <a:ext cx="906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just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just" rtl="0" eaLnBrk="1" fontAlgn="base" hangingPunct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just" rtl="0" eaLnBrk="1" fontAlgn="base" hangingPunct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just" rtl="0" eaLnBrk="1" fontAlgn="base" hangingPunct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just" rtl="0" eaLnBrk="1" fontAlgn="base" hangingPunct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just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just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just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just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ctr"/>
            <a:r>
              <a:rPr lang="zh-TW" altLang="en-US" sz="4200" dirty="0"/>
              <a:t>六軸機械手臂</a:t>
            </a:r>
            <a:r>
              <a:rPr lang="zh-TW" altLang="en-US" sz="4200" dirty="0" smtClean="0"/>
              <a:t>運動學</a:t>
            </a:r>
            <a:endParaRPr lang="en-US" altLang="zh-TW" sz="4200" dirty="0" smtClean="0"/>
          </a:p>
          <a:p>
            <a:pPr algn="ctr"/>
            <a:r>
              <a:rPr lang="en-US" altLang="zh-TW" sz="3200" dirty="0" smtClean="0"/>
              <a:t>Six-axis Robot Manipulator Kinematics</a:t>
            </a:r>
            <a:endParaRPr lang="en-US" altLang="zh-TW" sz="3200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438400" y="4582180"/>
            <a:ext cx="4114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報  告  人：簡銘毅</a:t>
            </a:r>
            <a:endParaRPr lang="en-US" altLang="zh-TW" sz="2800" dirty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指導教授：翁慶昌 教授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日        期： 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2019/04/10</a:t>
            </a:r>
            <a:endParaRPr lang="zh-TW" altLang="en-US" sz="2800" dirty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配置手臂座標</a:t>
            </a:r>
            <a:r>
              <a:rPr lang="zh-TW" altLang="zh-TW" dirty="0" smtClean="0"/>
              <a:t>系統</a:t>
            </a:r>
            <a:r>
              <a:rPr lang="en-US" altLang="zh-TW" dirty="0" smtClean="0"/>
              <a:t> (4/7)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根據</a:t>
            </a:r>
            <a:r>
              <a:rPr lang="en-US" altLang="zh-TW" i="1" dirty="0"/>
              <a:t>z</a:t>
            </a:r>
            <a:r>
              <a:rPr lang="en-US" altLang="zh-TW" i="1" baseline="-25000" dirty="0"/>
              <a:t>i-</a:t>
            </a:r>
            <a:r>
              <a:rPr lang="en-US" altLang="zh-TW" baseline="-25000" dirty="0"/>
              <a:t>1</a:t>
            </a:r>
            <a:r>
              <a:rPr lang="zh-TW" altLang="zh-TW" dirty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軸的關係決定</a:t>
            </a:r>
            <a:r>
              <a:rPr lang="en-US" altLang="zh-TW" dirty="0" err="1"/>
              <a:t>o</a:t>
            </a:r>
            <a:r>
              <a:rPr lang="en-US" altLang="zh-TW" i="1" baseline="-25000" dirty="0" err="1"/>
              <a:t>i</a:t>
            </a:r>
            <a:r>
              <a:rPr lang="zh-TW" altLang="en-US" dirty="0"/>
              <a:t> 、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zh-TW" altLang="zh-TW" dirty="0"/>
              <a:t>軸與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zh-TW" altLang="zh-TW" dirty="0" smtClean="0"/>
              <a:t>軸</a:t>
            </a:r>
            <a:endParaRPr lang="en-US" altLang="zh-TW" dirty="0" smtClean="0"/>
          </a:p>
          <a:p>
            <a:pPr lvl="1"/>
            <a:r>
              <a:rPr lang="en-US" altLang="zh-TW" i="1" dirty="0" smtClean="0">
                <a:solidFill>
                  <a:srgbClr val="FF0000"/>
                </a:solidFill>
              </a:rPr>
              <a:t>z</a:t>
            </a:r>
            <a:r>
              <a:rPr lang="en-US" altLang="zh-TW" i="1" baseline="-25000" dirty="0" smtClean="0">
                <a:solidFill>
                  <a:srgbClr val="FF0000"/>
                </a:solidFill>
              </a:rPr>
              <a:t>i-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1</a:t>
            </a:r>
            <a:r>
              <a:rPr lang="zh-TW" altLang="zh-TW" dirty="0" smtClean="0">
                <a:solidFill>
                  <a:srgbClr val="FF0000"/>
                </a:solidFill>
              </a:rPr>
              <a:t>與</a:t>
            </a:r>
            <a:r>
              <a:rPr lang="en-US" altLang="zh-TW" i="1" dirty="0" err="1" smtClean="0">
                <a:solidFill>
                  <a:srgbClr val="FF0000"/>
                </a:solidFill>
              </a:rPr>
              <a:t>z</a:t>
            </a:r>
            <a:r>
              <a:rPr lang="en-US" altLang="zh-TW" i="1" baseline="-25000" dirty="0" err="1" smtClean="0">
                <a:solidFill>
                  <a:srgbClr val="FF0000"/>
                </a:solidFill>
              </a:rPr>
              <a:t>i</a:t>
            </a:r>
            <a:r>
              <a:rPr lang="zh-TW" altLang="zh-TW" dirty="0" smtClean="0">
                <a:solidFill>
                  <a:srgbClr val="FF0000"/>
                </a:solidFill>
              </a:rPr>
              <a:t>無共平面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zh-TW" dirty="0" smtClean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相交的點被定義為座標原點</a:t>
            </a:r>
            <a:r>
              <a:rPr lang="en-US" altLang="zh-TW" i="1" dirty="0" err="1" smtClean="0"/>
              <a:t>o</a:t>
            </a:r>
            <a:r>
              <a:rPr lang="en-US" altLang="zh-TW" i="1" baseline="-25000" dirty="0" err="1" smtClean="0"/>
              <a:t>i</a:t>
            </a:r>
            <a:endParaRPr lang="en-US" altLang="zh-TW" i="1" baseline="-25000" dirty="0" smtClean="0"/>
          </a:p>
          <a:p>
            <a:pPr lvl="2"/>
            <a:r>
              <a:rPr lang="zh-TW" altLang="zh-TW" dirty="0"/>
              <a:t>此線段向量被定義為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zh-TW" altLang="zh-TW" dirty="0" smtClean="0"/>
              <a:t>軸</a:t>
            </a:r>
            <a:endParaRPr lang="en-US" altLang="zh-TW" dirty="0" smtClean="0"/>
          </a:p>
          <a:p>
            <a:pPr lvl="2"/>
            <a:r>
              <a:rPr lang="zh-TW" altLang="zh-TW" dirty="0"/>
              <a:t>由</a:t>
            </a:r>
            <a:r>
              <a:rPr lang="zh-TW" altLang="zh-TW" b="1" u="sng" dirty="0"/>
              <a:t>右手定則</a:t>
            </a:r>
            <a:r>
              <a:rPr lang="zh-TW" altLang="zh-TW" dirty="0"/>
              <a:t>決定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zh-TW" altLang="zh-TW" dirty="0" smtClean="0"/>
              <a:t>軸</a:t>
            </a:r>
            <a:endParaRPr lang="en-US" altLang="zh-TW" dirty="0" smtClean="0"/>
          </a:p>
          <a:p>
            <a:pPr lvl="3"/>
            <a:r>
              <a:rPr lang="zh-TW" altLang="zh-TW" dirty="0"/>
              <a:t>四指從</a:t>
            </a:r>
            <a:r>
              <a:rPr lang="en-US" altLang="zh-TW" i="1" dirty="0"/>
              <a:t>z</a:t>
            </a:r>
            <a:r>
              <a:rPr lang="zh-TW" altLang="zh-TW" dirty="0"/>
              <a:t>軸旋轉至</a:t>
            </a:r>
            <a:r>
              <a:rPr lang="en-US" altLang="zh-TW" i="1" dirty="0"/>
              <a:t>x</a:t>
            </a:r>
            <a:r>
              <a:rPr lang="zh-TW" altLang="zh-TW" dirty="0"/>
              <a:t>軸，大拇指方向表示</a:t>
            </a:r>
            <a:r>
              <a:rPr lang="en-US" altLang="zh-TW" i="1" dirty="0"/>
              <a:t>y</a:t>
            </a:r>
            <a:r>
              <a:rPr lang="zh-TW" altLang="zh-TW" dirty="0"/>
              <a:t>軸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379407"/>
              </p:ext>
            </p:extLst>
          </p:nvPr>
        </p:nvGraphicFramePr>
        <p:xfrm>
          <a:off x="2819400" y="3962400"/>
          <a:ext cx="3209925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7" name="Visio" r:id="rId3" imgW="3212560" imgH="1818287" progId="Visio.Drawing.11">
                  <p:embed/>
                </p:oleObj>
              </mc:Choice>
              <mc:Fallback>
                <p:oleObj name="Visio" r:id="rId3" imgW="3212560" imgH="1818287" progId="Visio.Drawing.11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962400"/>
                        <a:ext cx="3209925" cy="181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01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配置手臂座標</a:t>
            </a:r>
            <a:r>
              <a:rPr lang="zh-TW" altLang="zh-TW" dirty="0" smtClean="0"/>
              <a:t>系統</a:t>
            </a:r>
            <a:r>
              <a:rPr lang="en-US" altLang="zh-TW" dirty="0" smtClean="0"/>
              <a:t> (5/7)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根據</a:t>
            </a:r>
            <a:r>
              <a:rPr lang="en-US" altLang="zh-TW" i="1" dirty="0"/>
              <a:t>z</a:t>
            </a:r>
            <a:r>
              <a:rPr lang="en-US" altLang="zh-TW" i="1" baseline="-25000" dirty="0"/>
              <a:t>i-</a:t>
            </a:r>
            <a:r>
              <a:rPr lang="en-US" altLang="zh-TW" baseline="-25000" dirty="0"/>
              <a:t>1</a:t>
            </a:r>
            <a:r>
              <a:rPr lang="zh-TW" altLang="zh-TW" dirty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軸的關係決定</a:t>
            </a:r>
            <a:r>
              <a:rPr lang="en-US" altLang="zh-TW" dirty="0" err="1"/>
              <a:t>o</a:t>
            </a:r>
            <a:r>
              <a:rPr lang="en-US" altLang="zh-TW" i="1" baseline="-25000" dirty="0" err="1"/>
              <a:t>i</a:t>
            </a:r>
            <a:r>
              <a:rPr lang="zh-TW" altLang="en-US" dirty="0"/>
              <a:t> 、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zh-TW" altLang="zh-TW" dirty="0"/>
              <a:t>軸與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軸</a:t>
            </a:r>
            <a:endParaRPr lang="en-US" altLang="zh-TW" dirty="0" smtClean="0"/>
          </a:p>
          <a:p>
            <a:pPr lvl="1"/>
            <a:r>
              <a:rPr lang="en-US" altLang="zh-TW" i="1" dirty="0">
                <a:solidFill>
                  <a:srgbClr val="FF0000"/>
                </a:solidFill>
              </a:rPr>
              <a:t>z</a:t>
            </a:r>
            <a:r>
              <a:rPr lang="en-US" altLang="zh-TW" i="1" baseline="-25000" dirty="0">
                <a:solidFill>
                  <a:srgbClr val="FF0000"/>
                </a:solidFill>
              </a:rPr>
              <a:t>i-</a:t>
            </a:r>
            <a:r>
              <a:rPr lang="en-US" altLang="zh-TW" baseline="-25000" dirty="0">
                <a:solidFill>
                  <a:srgbClr val="FF0000"/>
                </a:solidFill>
              </a:rPr>
              <a:t>1</a:t>
            </a:r>
            <a:r>
              <a:rPr lang="zh-TW" altLang="zh-TW" dirty="0">
                <a:solidFill>
                  <a:srgbClr val="FF0000"/>
                </a:solidFill>
              </a:rPr>
              <a:t>與</a:t>
            </a:r>
            <a:r>
              <a:rPr lang="en-US" altLang="zh-TW" i="1" dirty="0" err="1">
                <a:solidFill>
                  <a:srgbClr val="FF0000"/>
                </a:solidFill>
              </a:rPr>
              <a:t>z</a:t>
            </a:r>
            <a:r>
              <a:rPr lang="en-US" altLang="zh-TW" i="1" baseline="-25000" dirty="0" err="1">
                <a:solidFill>
                  <a:srgbClr val="FF0000"/>
                </a:solidFill>
              </a:rPr>
              <a:t>i</a:t>
            </a:r>
            <a:r>
              <a:rPr lang="zh-TW" altLang="zh-TW" dirty="0">
                <a:solidFill>
                  <a:srgbClr val="FF0000"/>
                </a:solidFill>
              </a:rPr>
              <a:t>互相</a:t>
            </a:r>
            <a:r>
              <a:rPr lang="zh-TW" altLang="zh-TW" dirty="0" smtClean="0">
                <a:solidFill>
                  <a:srgbClr val="FF0000"/>
                </a:solidFill>
              </a:rPr>
              <a:t>平行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zh-TW" dirty="0"/>
              <a:t>在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上</a:t>
            </a:r>
            <a:r>
              <a:rPr lang="zh-TW" altLang="zh-TW" dirty="0" smtClean="0"/>
              <a:t>選擇</a:t>
            </a:r>
            <a:r>
              <a:rPr lang="zh-TW" altLang="zh-TW" dirty="0"/>
              <a:t>同樣通過</a:t>
            </a:r>
            <a:r>
              <a:rPr lang="en-US" altLang="zh-TW" i="1" dirty="0"/>
              <a:t>o</a:t>
            </a:r>
            <a:r>
              <a:rPr lang="en-US" altLang="zh-TW" i="1" baseline="-25000" dirty="0"/>
              <a:t>i-</a:t>
            </a:r>
            <a:r>
              <a:rPr lang="en-US" altLang="zh-TW" baseline="-25000" dirty="0"/>
              <a:t>1</a:t>
            </a:r>
            <a:r>
              <a:rPr lang="zh-TW" altLang="zh-TW" dirty="0"/>
              <a:t>的線段來定義座標原點</a:t>
            </a:r>
            <a:r>
              <a:rPr lang="en-US" altLang="zh-TW" i="1" dirty="0" err="1" smtClean="0"/>
              <a:t>o</a:t>
            </a:r>
            <a:r>
              <a:rPr lang="en-US" altLang="zh-TW" i="1" baseline="-25000" dirty="0" err="1" smtClean="0"/>
              <a:t>i</a:t>
            </a:r>
            <a:endParaRPr lang="en-US" altLang="zh-TW" i="1" baseline="-25000" dirty="0" smtClean="0"/>
          </a:p>
          <a:p>
            <a:pPr lvl="2"/>
            <a:r>
              <a:rPr lang="zh-TW" altLang="zh-TW" dirty="0"/>
              <a:t>以此線段定義為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zh-TW" altLang="zh-TW" dirty="0" smtClean="0"/>
              <a:t>軸</a:t>
            </a:r>
            <a:endParaRPr lang="en-US" altLang="zh-TW" dirty="0" smtClean="0"/>
          </a:p>
          <a:p>
            <a:pPr lvl="2"/>
            <a:r>
              <a:rPr lang="zh-TW" altLang="zh-TW" dirty="0"/>
              <a:t>由右手定則決定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zh-TW" altLang="zh-TW" dirty="0" smtClean="0"/>
              <a:t>軸</a:t>
            </a:r>
            <a:endParaRPr lang="en-US" altLang="zh-TW" dirty="0" smtClean="0"/>
          </a:p>
          <a:p>
            <a:pPr lvl="3"/>
            <a:r>
              <a:rPr lang="zh-TW" altLang="zh-TW" dirty="0"/>
              <a:t>四指從</a:t>
            </a:r>
            <a:r>
              <a:rPr lang="en-US" altLang="zh-TW" i="1" dirty="0"/>
              <a:t>z</a:t>
            </a:r>
            <a:r>
              <a:rPr lang="zh-TW" altLang="zh-TW" dirty="0"/>
              <a:t>軸旋轉至</a:t>
            </a:r>
            <a:r>
              <a:rPr lang="en-US" altLang="zh-TW" i="1" dirty="0"/>
              <a:t>x</a:t>
            </a:r>
            <a:r>
              <a:rPr lang="zh-TW" altLang="zh-TW" dirty="0"/>
              <a:t>軸，大拇指方向表示</a:t>
            </a:r>
            <a:r>
              <a:rPr lang="en-US" altLang="zh-TW" i="1" dirty="0"/>
              <a:t>y</a:t>
            </a:r>
            <a:r>
              <a:rPr lang="zh-TW" altLang="zh-TW" dirty="0"/>
              <a:t>軸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613937"/>
              </p:ext>
            </p:extLst>
          </p:nvPr>
        </p:nvGraphicFramePr>
        <p:xfrm>
          <a:off x="2590800" y="3810000"/>
          <a:ext cx="3638550" cy="220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9" name="Visio" r:id="rId3" imgW="3638955" imgH="2196771" progId="Visio.Drawing.11">
                  <p:embed/>
                </p:oleObj>
              </mc:Choice>
              <mc:Fallback>
                <p:oleObj name="Visio" r:id="rId3" imgW="3638955" imgH="2196771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10000"/>
                        <a:ext cx="3638550" cy="220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35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配置手臂座標</a:t>
            </a:r>
            <a:r>
              <a:rPr lang="zh-TW" altLang="zh-TW" dirty="0" smtClean="0"/>
              <a:t>系統</a:t>
            </a:r>
            <a:r>
              <a:rPr lang="en-US" altLang="zh-TW" dirty="0" smtClean="0"/>
              <a:t> (6/7)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根據</a:t>
            </a:r>
            <a:r>
              <a:rPr lang="en-US" altLang="zh-TW" i="1" dirty="0"/>
              <a:t>z</a:t>
            </a:r>
            <a:r>
              <a:rPr lang="en-US" altLang="zh-TW" i="1" baseline="-25000" dirty="0"/>
              <a:t>i-</a:t>
            </a:r>
            <a:r>
              <a:rPr lang="en-US" altLang="zh-TW" baseline="-25000" dirty="0"/>
              <a:t>1</a:t>
            </a:r>
            <a:r>
              <a:rPr lang="zh-TW" altLang="zh-TW" dirty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軸的關係決定</a:t>
            </a:r>
            <a:r>
              <a:rPr lang="en-US" altLang="zh-TW" dirty="0" err="1"/>
              <a:t>o</a:t>
            </a:r>
            <a:r>
              <a:rPr lang="en-US" altLang="zh-TW" i="1" baseline="-25000" dirty="0" err="1"/>
              <a:t>i</a:t>
            </a:r>
            <a:r>
              <a:rPr lang="zh-TW" altLang="en-US" dirty="0"/>
              <a:t> 、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zh-TW" altLang="zh-TW" dirty="0"/>
              <a:t>軸與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軸</a:t>
            </a:r>
            <a:endParaRPr lang="en-US" altLang="zh-TW" dirty="0"/>
          </a:p>
          <a:p>
            <a:pPr lvl="1"/>
            <a:r>
              <a:rPr lang="en-US" altLang="zh-TW" i="1" dirty="0">
                <a:solidFill>
                  <a:srgbClr val="FF0000"/>
                </a:solidFill>
              </a:rPr>
              <a:t>z</a:t>
            </a:r>
            <a:r>
              <a:rPr lang="en-US" altLang="zh-TW" i="1" baseline="-25000" dirty="0">
                <a:solidFill>
                  <a:srgbClr val="FF0000"/>
                </a:solidFill>
              </a:rPr>
              <a:t>i-</a:t>
            </a:r>
            <a:r>
              <a:rPr lang="en-US" altLang="zh-TW" baseline="-25000" dirty="0">
                <a:solidFill>
                  <a:srgbClr val="FF0000"/>
                </a:solidFill>
              </a:rPr>
              <a:t>1</a:t>
            </a:r>
            <a:r>
              <a:rPr lang="zh-TW" altLang="zh-TW" dirty="0">
                <a:solidFill>
                  <a:srgbClr val="FF0000"/>
                </a:solidFill>
              </a:rPr>
              <a:t>與</a:t>
            </a:r>
            <a:r>
              <a:rPr lang="en-US" altLang="zh-TW" i="1" dirty="0" err="1" smtClean="0">
                <a:solidFill>
                  <a:srgbClr val="FF0000"/>
                </a:solidFill>
              </a:rPr>
              <a:t>z</a:t>
            </a:r>
            <a:r>
              <a:rPr lang="en-US" altLang="zh-TW" i="1" baseline="-25000" dirty="0" err="1" smtClean="0">
                <a:solidFill>
                  <a:srgbClr val="FF0000"/>
                </a:solidFill>
              </a:rPr>
              <a:t>i</a:t>
            </a:r>
            <a:r>
              <a:rPr lang="zh-TW" altLang="zh-TW" dirty="0" smtClean="0">
                <a:solidFill>
                  <a:srgbClr val="FF0000"/>
                </a:solidFill>
              </a:rPr>
              <a:t>相交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zh-TW" dirty="0"/>
              <a:t>定義</a:t>
            </a:r>
            <a:r>
              <a:rPr lang="en-US" altLang="zh-TW" i="1" dirty="0"/>
              <a:t>z</a:t>
            </a:r>
            <a:r>
              <a:rPr lang="en-US" altLang="zh-TW" i="1" baseline="-25000" dirty="0"/>
              <a:t>i-</a:t>
            </a:r>
            <a:r>
              <a:rPr lang="en-US" altLang="zh-TW" baseline="-25000" dirty="0"/>
              <a:t>1</a:t>
            </a:r>
            <a:r>
              <a:rPr lang="zh-TW" altLang="zh-TW" dirty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的相交點為座標原點</a:t>
            </a:r>
            <a:r>
              <a:rPr lang="en-US" altLang="zh-TW" i="1" dirty="0" err="1" smtClean="0"/>
              <a:t>o</a:t>
            </a:r>
            <a:r>
              <a:rPr lang="en-US" altLang="zh-TW" i="1" baseline="-25000" dirty="0" err="1" smtClean="0"/>
              <a:t>i</a:t>
            </a:r>
            <a:endParaRPr lang="en-US" altLang="zh-TW" i="1" baseline="-25000" dirty="0" smtClean="0"/>
          </a:p>
          <a:p>
            <a:pPr lvl="2"/>
            <a:r>
              <a:rPr lang="zh-TW" altLang="zh-TW" dirty="0"/>
              <a:t>以</a:t>
            </a:r>
            <a:r>
              <a:rPr lang="en-US" altLang="zh-TW" i="1" dirty="0"/>
              <a:t>z</a:t>
            </a:r>
            <a:r>
              <a:rPr lang="en-US" altLang="zh-TW" i="1" baseline="-25000" dirty="0"/>
              <a:t>i-</a:t>
            </a:r>
            <a:r>
              <a:rPr lang="en-US" altLang="zh-TW" baseline="-25000" dirty="0"/>
              <a:t>1</a:t>
            </a:r>
            <a:r>
              <a:rPr lang="zh-TW" altLang="zh-TW" dirty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所組成的</a:t>
            </a:r>
            <a:r>
              <a:rPr lang="zh-TW" altLang="zh-TW" b="1" u="sng" dirty="0"/>
              <a:t>平面法向量</a:t>
            </a:r>
            <a:r>
              <a:rPr lang="zh-TW" altLang="zh-TW" dirty="0"/>
              <a:t>定義為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zh-TW" altLang="zh-TW" dirty="0" smtClean="0"/>
              <a:t>軸</a:t>
            </a:r>
            <a:endParaRPr lang="en-US" altLang="zh-TW" dirty="0" smtClean="0"/>
          </a:p>
          <a:p>
            <a:pPr lvl="3"/>
            <a:r>
              <a:rPr lang="zh-TW" altLang="zh-TW" dirty="0"/>
              <a:t>正方向則隨意</a:t>
            </a:r>
            <a:r>
              <a:rPr lang="zh-TW" altLang="zh-TW" dirty="0" smtClean="0"/>
              <a:t>選擇</a:t>
            </a:r>
            <a:endParaRPr lang="en-US" altLang="zh-TW" dirty="0" smtClean="0"/>
          </a:p>
          <a:p>
            <a:pPr lvl="2"/>
            <a:r>
              <a:rPr lang="zh-TW" altLang="zh-TW" dirty="0" smtClean="0"/>
              <a:t>由</a:t>
            </a:r>
            <a:r>
              <a:rPr lang="zh-TW" altLang="zh-TW" dirty="0"/>
              <a:t>右手定則決定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軸</a:t>
            </a:r>
            <a:endParaRPr lang="en-US" altLang="zh-TW" dirty="0"/>
          </a:p>
          <a:p>
            <a:pPr lvl="3"/>
            <a:r>
              <a:rPr lang="zh-TW" altLang="zh-TW" dirty="0"/>
              <a:t>四指從</a:t>
            </a:r>
            <a:r>
              <a:rPr lang="en-US" altLang="zh-TW" i="1" dirty="0"/>
              <a:t>z</a:t>
            </a:r>
            <a:r>
              <a:rPr lang="zh-TW" altLang="zh-TW" dirty="0"/>
              <a:t>軸旋轉至</a:t>
            </a:r>
            <a:r>
              <a:rPr lang="en-US" altLang="zh-TW" i="1" dirty="0"/>
              <a:t>x</a:t>
            </a:r>
            <a:r>
              <a:rPr lang="zh-TW" altLang="zh-TW" dirty="0"/>
              <a:t>軸，大拇指方向表示</a:t>
            </a:r>
            <a:r>
              <a:rPr lang="en-US" altLang="zh-TW" i="1" dirty="0"/>
              <a:t>y</a:t>
            </a:r>
            <a:r>
              <a:rPr lang="zh-TW" altLang="zh-TW" dirty="0"/>
              <a:t>軸</a:t>
            </a:r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633675"/>
              </p:ext>
            </p:extLst>
          </p:nvPr>
        </p:nvGraphicFramePr>
        <p:xfrm>
          <a:off x="1371600" y="4191000"/>
          <a:ext cx="3190875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6" name="Visio" r:id="rId3" imgW="3192294" imgH="1966553" progId="Visio.Drawing.11">
                  <p:embed/>
                </p:oleObj>
              </mc:Choice>
              <mc:Fallback>
                <p:oleObj name="Visio" r:id="rId3" imgW="3192294" imgH="1966553" progId="Visio.Drawing.11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91000"/>
                        <a:ext cx="3190875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839957"/>
              </p:ext>
            </p:extLst>
          </p:nvPr>
        </p:nvGraphicFramePr>
        <p:xfrm>
          <a:off x="5181600" y="4191000"/>
          <a:ext cx="33909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7" name="Visio" r:id="rId5" imgW="3385766" imgH="2076001" progId="Visio.Drawing.11">
                  <p:embed/>
                </p:oleObj>
              </mc:Choice>
              <mc:Fallback>
                <p:oleObj name="Visio" r:id="rId5" imgW="3385766" imgH="2076001" progId="Visio.Drawing.11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191000"/>
                        <a:ext cx="3390900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4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配置手臂座標</a:t>
            </a:r>
            <a:r>
              <a:rPr lang="zh-TW" altLang="zh-TW" dirty="0" smtClean="0"/>
              <a:t>系統</a:t>
            </a:r>
            <a:r>
              <a:rPr lang="en-US" altLang="zh-TW" dirty="0" smtClean="0"/>
              <a:t> (</a:t>
            </a:r>
            <a:r>
              <a:rPr lang="en-US" altLang="zh-TW" dirty="0"/>
              <a:t>7</a:t>
            </a:r>
            <a:r>
              <a:rPr lang="en-US" altLang="zh-TW" dirty="0" smtClean="0"/>
              <a:t>/7)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配置已定義零度姿態之如下的機械手臂座標系統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866832"/>
              </p:ext>
            </p:extLst>
          </p:nvPr>
        </p:nvGraphicFramePr>
        <p:xfrm>
          <a:off x="838200" y="2514600"/>
          <a:ext cx="7449671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5" name="Visio" r:id="rId3" imgW="6446733" imgH="2568144" progId="Visio.Drawing.11">
                  <p:embed/>
                </p:oleObj>
              </mc:Choice>
              <mc:Fallback>
                <p:oleObj name="Visio" r:id="rId3" imgW="6446733" imgH="256814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514600"/>
                        <a:ext cx="7449671" cy="2971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2895600" y="5210853"/>
            <a:ext cx="2070195" cy="805772"/>
            <a:chOff x="2988301" y="5134653"/>
            <a:chExt cx="2070195" cy="805772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3751878" y="5747266"/>
              <a:ext cx="5334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 flipV="1">
              <a:off x="3751879" y="5366266"/>
              <a:ext cx="457199" cy="381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 flipV="1">
              <a:off x="3751878" y="5290066"/>
              <a:ext cx="0" cy="45720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4296749" y="5571093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+mn-lt"/>
                </a:rPr>
                <a:t>x</a:t>
              </a:r>
              <a:r>
                <a:rPr lang="en-US" altLang="zh-TW" b="1" dirty="0" smtClean="0">
                  <a:solidFill>
                    <a:srgbClr val="FF0000"/>
                  </a:solidFill>
                  <a:latin typeface="+mn-lt"/>
                </a:rPr>
                <a:t>-axis</a:t>
              </a:r>
              <a:endParaRPr lang="zh-TW" altLang="en-US" b="1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162186" y="5134653"/>
              <a:ext cx="761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B050"/>
                  </a:solidFill>
                  <a:latin typeface="+mn-lt"/>
                </a:rPr>
                <a:t>y-axis</a:t>
              </a:r>
              <a:endParaRPr lang="zh-TW" altLang="en-US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988301" y="514933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C000"/>
                  </a:solidFill>
                  <a:latin typeface="+mn-lt"/>
                </a:rPr>
                <a:t>z-axis</a:t>
              </a:r>
              <a:endParaRPr lang="zh-TW" altLang="en-US" b="1" dirty="0">
                <a:solidFill>
                  <a:srgbClr val="FFC000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0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zh-TW" altLang="zh-TW" dirty="0" smtClean="0"/>
              <a:t>填寫</a:t>
            </a:r>
            <a:r>
              <a:rPr lang="en-US" altLang="zh-TW" dirty="0"/>
              <a:t>DH </a:t>
            </a:r>
            <a:r>
              <a:rPr lang="zh-TW" altLang="zh-TW" dirty="0"/>
              <a:t>參數連桿</a:t>
            </a:r>
            <a:r>
              <a:rPr lang="zh-TW" altLang="zh-TW" dirty="0" smtClean="0"/>
              <a:t>表</a:t>
            </a:r>
            <a:r>
              <a:rPr lang="en-US" altLang="zh-TW" dirty="0" smtClean="0"/>
              <a:t> (</a:t>
            </a:r>
            <a:r>
              <a:rPr lang="en-US" altLang="zh-TW" dirty="0"/>
              <a:t>1</a:t>
            </a:r>
            <a:r>
              <a:rPr lang="en-US" altLang="zh-TW" dirty="0" smtClean="0"/>
              <a:t>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根據機械</a:t>
            </a:r>
            <a:r>
              <a:rPr lang="zh-TW" altLang="zh-TW" dirty="0"/>
              <a:t>手臂的座標系配置來</a:t>
            </a:r>
            <a:r>
              <a:rPr lang="zh-TW" altLang="zh-TW" dirty="0" smtClean="0"/>
              <a:t>完成</a:t>
            </a:r>
            <a:endParaRPr lang="en-US" altLang="zh-TW" dirty="0" smtClean="0"/>
          </a:p>
          <a:p>
            <a:r>
              <a:rPr lang="zh-TW" altLang="en-US" dirty="0"/>
              <a:t>共</a:t>
            </a:r>
            <a:r>
              <a:rPr lang="zh-TW" altLang="en-US" dirty="0" smtClean="0"/>
              <a:t>分成</a:t>
            </a:r>
            <a:r>
              <a:rPr lang="en-US" altLang="zh-TW" i="1" dirty="0" err="1"/>
              <a:t>a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、</a:t>
            </a:r>
            <a:r>
              <a:rPr lang="en-US" altLang="zh-TW" i="1" dirty="0"/>
              <a:t>α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、</a:t>
            </a:r>
            <a:r>
              <a:rPr lang="en-US" altLang="zh-TW" i="1" dirty="0"/>
              <a:t>d</a:t>
            </a:r>
            <a:r>
              <a:rPr lang="en-US" altLang="zh-TW" i="1" baseline="-25000" dirty="0"/>
              <a:t>i</a:t>
            </a:r>
            <a:r>
              <a:rPr lang="zh-TW" altLang="zh-TW" dirty="0"/>
              <a:t>、</a:t>
            </a:r>
            <a:r>
              <a:rPr lang="en-US" altLang="zh-TW" i="1" dirty="0" err="1" smtClean="0"/>
              <a:t>θ</a:t>
            </a:r>
            <a:r>
              <a:rPr lang="en-US" altLang="zh-TW" i="1" baseline="-25000" dirty="0" err="1" smtClean="0"/>
              <a:t>i</a:t>
            </a:r>
            <a:r>
              <a:rPr lang="zh-TW" altLang="en-US" i="1" baseline="-25000" dirty="0" smtClean="0"/>
              <a:t>  </a:t>
            </a:r>
            <a:r>
              <a:rPr lang="zh-TW" altLang="en-US" dirty="0" smtClean="0"/>
              <a:t>四</a:t>
            </a:r>
            <a:r>
              <a:rPr lang="zh-TW" altLang="en-US" dirty="0"/>
              <a:t>個</a:t>
            </a:r>
            <a:r>
              <a:rPr lang="zh-TW" altLang="en-US" dirty="0" smtClean="0"/>
              <a:t>參數</a:t>
            </a:r>
            <a:endParaRPr lang="en-US" altLang="zh-TW" dirty="0" smtClean="0"/>
          </a:p>
          <a:p>
            <a:pPr lvl="1"/>
            <a:r>
              <a:rPr lang="en-US" altLang="zh-TW" i="1" dirty="0" err="1" smtClean="0"/>
              <a:t>a</a:t>
            </a:r>
            <a:r>
              <a:rPr lang="en-US" altLang="zh-TW" i="1" baseline="-25000" dirty="0" err="1" smtClean="0"/>
              <a:t>i</a:t>
            </a:r>
            <a:r>
              <a:rPr lang="zh-TW" altLang="en-US" i="1" baseline="-25000" dirty="0" smtClean="0"/>
              <a:t>：</a:t>
            </a:r>
            <a:r>
              <a:rPr lang="zh-TW" altLang="zh-TW" dirty="0"/>
              <a:t>連桿的長度</a:t>
            </a:r>
            <a:endParaRPr lang="en-US" altLang="zh-TW" dirty="0"/>
          </a:p>
          <a:p>
            <a:pPr lvl="2"/>
            <a:r>
              <a:rPr lang="zh-TW" altLang="en-US" i="1" baseline="-25000" dirty="0" smtClean="0"/>
              <a:t>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i</a:t>
            </a:r>
            <a:r>
              <a:rPr lang="zh-TW" altLang="zh-TW" dirty="0"/>
              <a:t>是沿者</a:t>
            </a:r>
            <a:r>
              <a:rPr lang="en-US" altLang="zh-TW" i="1" dirty="0"/>
              <a:t>x</a:t>
            </a:r>
            <a:r>
              <a:rPr lang="en-US" altLang="zh-TW" baseline="-25000" dirty="0"/>
              <a:t>i</a:t>
            </a:r>
            <a:r>
              <a:rPr lang="zh-TW" altLang="zh-TW" dirty="0"/>
              <a:t>軸，從</a:t>
            </a:r>
            <a:r>
              <a:rPr lang="en-US" altLang="zh-TW" i="1" dirty="0"/>
              <a:t>z</a:t>
            </a:r>
            <a:r>
              <a:rPr lang="en-US" altLang="zh-TW" baseline="-25000" dirty="0"/>
              <a:t>i-1</a:t>
            </a:r>
            <a:r>
              <a:rPr lang="zh-TW" altLang="zh-TW" dirty="0"/>
              <a:t>軸到</a:t>
            </a:r>
            <a:r>
              <a:rPr lang="en-US" altLang="zh-TW" i="1" dirty="0" err="1"/>
              <a:t>z</a:t>
            </a:r>
            <a:r>
              <a:rPr lang="en-US" altLang="zh-TW" baseline="-25000" dirty="0" err="1"/>
              <a:t>i</a:t>
            </a:r>
            <a:r>
              <a:rPr lang="zh-TW" altLang="zh-TW" dirty="0"/>
              <a:t>軸的距離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lvl="2"/>
            <a:endParaRPr lang="en-US" altLang="zh-TW" i="1" baseline="-25000" dirty="0" smtClean="0"/>
          </a:p>
          <a:p>
            <a:pPr lvl="1"/>
            <a:r>
              <a:rPr lang="en-US" altLang="zh-TW" i="1" dirty="0" smtClean="0"/>
              <a:t>α</a:t>
            </a:r>
            <a:r>
              <a:rPr lang="en-US" altLang="zh-TW" i="1" baseline="-25000" dirty="0" err="1" smtClean="0"/>
              <a:t>i</a:t>
            </a:r>
            <a:r>
              <a:rPr lang="zh-TW" altLang="en-US" i="1" baseline="-25000" dirty="0" smtClean="0"/>
              <a:t>：</a:t>
            </a:r>
            <a:r>
              <a:rPr lang="zh-TW" altLang="zh-TW" dirty="0"/>
              <a:t>連桿的扭</a:t>
            </a:r>
            <a:r>
              <a:rPr lang="zh-TW" altLang="zh-TW" dirty="0" smtClean="0"/>
              <a:t>角</a:t>
            </a:r>
            <a:endParaRPr lang="en-US" altLang="zh-TW" dirty="0" smtClean="0"/>
          </a:p>
          <a:p>
            <a:pPr lvl="2"/>
            <a:r>
              <a:rPr lang="en-US" altLang="zh-TW" i="1" dirty="0"/>
              <a:t>α</a:t>
            </a:r>
            <a:r>
              <a:rPr lang="en-US" altLang="zh-TW" baseline="-25000" dirty="0" err="1"/>
              <a:t>i</a:t>
            </a:r>
            <a:r>
              <a:rPr lang="zh-TW" altLang="zh-TW" dirty="0"/>
              <a:t>是繞者</a:t>
            </a:r>
            <a:r>
              <a:rPr lang="en-US" altLang="zh-TW" i="1" dirty="0"/>
              <a:t>x</a:t>
            </a:r>
            <a:r>
              <a:rPr lang="en-US" altLang="zh-TW" baseline="-25000" dirty="0"/>
              <a:t>i</a:t>
            </a:r>
            <a:r>
              <a:rPr lang="zh-TW" altLang="zh-TW" dirty="0"/>
              <a:t>軸，從</a:t>
            </a:r>
            <a:r>
              <a:rPr lang="en-US" altLang="zh-TW" i="1" dirty="0"/>
              <a:t>z</a:t>
            </a:r>
            <a:r>
              <a:rPr lang="en-US" altLang="zh-TW" baseline="-25000" dirty="0"/>
              <a:t>i-1</a:t>
            </a:r>
            <a:r>
              <a:rPr lang="zh-TW" altLang="zh-TW" dirty="0"/>
              <a:t>軸與</a:t>
            </a:r>
            <a:r>
              <a:rPr lang="en-US" altLang="zh-TW" i="1" dirty="0" err="1"/>
              <a:t>z</a:t>
            </a:r>
            <a:r>
              <a:rPr lang="en-US" altLang="zh-TW" baseline="-25000" dirty="0" err="1"/>
              <a:t>i</a:t>
            </a:r>
            <a:r>
              <a:rPr lang="zh-TW" altLang="zh-TW" dirty="0"/>
              <a:t>軸之間的</a:t>
            </a:r>
            <a:r>
              <a:rPr lang="zh-TW" altLang="zh-TW" dirty="0" smtClean="0"/>
              <a:t>夾角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r>
              <a:rPr lang="en-US" altLang="zh-TW" i="1" dirty="0" smtClean="0"/>
              <a:t>d</a:t>
            </a:r>
            <a:r>
              <a:rPr lang="en-US" altLang="zh-TW" i="1" baseline="-25000" dirty="0" smtClean="0"/>
              <a:t>i</a:t>
            </a:r>
            <a:r>
              <a:rPr lang="zh-TW" altLang="en-US" i="1" baseline="-25000" dirty="0" smtClean="0"/>
              <a:t>：</a:t>
            </a:r>
            <a:r>
              <a:rPr lang="zh-TW" altLang="zh-TW" dirty="0"/>
              <a:t>連桿的</a:t>
            </a:r>
            <a:r>
              <a:rPr lang="zh-TW" altLang="zh-TW" dirty="0" smtClean="0"/>
              <a:t>偏移</a:t>
            </a:r>
            <a:endParaRPr lang="en-US" altLang="zh-TW" dirty="0" smtClean="0"/>
          </a:p>
          <a:p>
            <a:pPr lvl="2"/>
            <a:r>
              <a:rPr lang="en-US" altLang="zh-TW" i="1" dirty="0"/>
              <a:t>d</a:t>
            </a:r>
            <a:r>
              <a:rPr lang="en-US" altLang="zh-TW" baseline="-25000" dirty="0"/>
              <a:t>i</a:t>
            </a:r>
            <a:r>
              <a:rPr lang="zh-TW" altLang="zh-TW" dirty="0"/>
              <a:t>是沿者</a:t>
            </a:r>
            <a:r>
              <a:rPr lang="en-US" altLang="zh-TW" i="1" dirty="0"/>
              <a:t>z</a:t>
            </a:r>
            <a:r>
              <a:rPr lang="en-US" altLang="zh-TW" baseline="-25000" dirty="0"/>
              <a:t>i-1</a:t>
            </a:r>
            <a:r>
              <a:rPr lang="zh-TW" altLang="zh-TW" dirty="0"/>
              <a:t>軸，從原點</a:t>
            </a:r>
            <a:r>
              <a:rPr lang="en-US" altLang="zh-TW" i="1" dirty="0"/>
              <a:t>o</a:t>
            </a:r>
            <a:r>
              <a:rPr lang="en-US" altLang="zh-TW" baseline="-25000" dirty="0"/>
              <a:t>i-1</a:t>
            </a:r>
            <a:r>
              <a:rPr lang="zh-TW" altLang="zh-TW" dirty="0"/>
              <a:t>到</a:t>
            </a:r>
            <a:r>
              <a:rPr lang="en-US" altLang="zh-TW" i="1" dirty="0"/>
              <a:t>x</a:t>
            </a:r>
            <a:r>
              <a:rPr lang="en-US" altLang="zh-TW" baseline="-25000" dirty="0"/>
              <a:t>i</a:t>
            </a:r>
            <a:r>
              <a:rPr lang="zh-TW" altLang="zh-TW" dirty="0"/>
              <a:t>軸的</a:t>
            </a:r>
            <a:r>
              <a:rPr lang="zh-TW" altLang="zh-TW" dirty="0" smtClean="0"/>
              <a:t>距離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r>
              <a:rPr lang="en-US" altLang="zh-TW" i="1" dirty="0" err="1" smtClean="0"/>
              <a:t>θ</a:t>
            </a:r>
            <a:r>
              <a:rPr lang="en-US" altLang="zh-TW" baseline="-25000" dirty="0" err="1" smtClean="0"/>
              <a:t>i</a:t>
            </a:r>
            <a:r>
              <a:rPr lang="zh-TW" altLang="en-US" baseline="-25000" dirty="0" smtClean="0"/>
              <a:t>：</a:t>
            </a:r>
            <a:r>
              <a:rPr lang="zh-TW" altLang="zh-TW" dirty="0"/>
              <a:t>關節的</a:t>
            </a:r>
            <a:r>
              <a:rPr lang="zh-TW" altLang="zh-TW" dirty="0" smtClean="0"/>
              <a:t>角度</a:t>
            </a:r>
            <a:endParaRPr lang="en-US" altLang="zh-TW" dirty="0" smtClean="0"/>
          </a:p>
          <a:p>
            <a:pPr lvl="2"/>
            <a:r>
              <a:rPr lang="en-US" altLang="zh-TW" i="1" dirty="0" err="1"/>
              <a:t>θ</a:t>
            </a:r>
            <a:r>
              <a:rPr lang="en-US" altLang="zh-TW" baseline="-25000" dirty="0" err="1"/>
              <a:t>i</a:t>
            </a:r>
            <a:r>
              <a:rPr lang="zh-TW" altLang="zh-TW" dirty="0"/>
              <a:t>是繞者</a:t>
            </a:r>
            <a:r>
              <a:rPr lang="en-US" altLang="zh-TW" i="1" dirty="0"/>
              <a:t>z</a:t>
            </a:r>
            <a:r>
              <a:rPr lang="en-US" altLang="zh-TW" baseline="-25000" dirty="0"/>
              <a:t>i-1</a:t>
            </a:r>
            <a:r>
              <a:rPr lang="zh-TW" altLang="zh-TW" dirty="0"/>
              <a:t>軸，從</a:t>
            </a:r>
            <a:r>
              <a:rPr lang="en-US" altLang="zh-TW" i="1" dirty="0"/>
              <a:t>x</a:t>
            </a:r>
            <a:r>
              <a:rPr lang="en-US" altLang="zh-TW" baseline="-25000" dirty="0"/>
              <a:t>i-1</a:t>
            </a:r>
            <a:r>
              <a:rPr lang="zh-TW" altLang="zh-TW" dirty="0"/>
              <a:t>軸與</a:t>
            </a:r>
            <a:r>
              <a:rPr lang="en-US" altLang="zh-TW" i="1" dirty="0"/>
              <a:t>x</a:t>
            </a:r>
            <a:r>
              <a:rPr lang="en-US" altLang="zh-TW" baseline="-25000" dirty="0"/>
              <a:t>i</a:t>
            </a:r>
            <a:r>
              <a:rPr lang="zh-TW" altLang="zh-TW" dirty="0"/>
              <a:t>軸之間的夾角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70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填寫</a:t>
            </a:r>
            <a:r>
              <a:rPr lang="en-US" altLang="zh-TW" dirty="0"/>
              <a:t>DH </a:t>
            </a:r>
            <a:r>
              <a:rPr lang="zh-TW" altLang="zh-TW" dirty="0"/>
              <a:t>參數連桿</a:t>
            </a:r>
            <a:r>
              <a:rPr lang="zh-TW" altLang="zh-TW" dirty="0" smtClean="0"/>
              <a:t>表</a:t>
            </a:r>
            <a:r>
              <a:rPr lang="en-US" altLang="zh-TW" dirty="0" smtClean="0"/>
              <a:t> 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練習：</a:t>
            </a:r>
            <a:endParaRPr lang="en-US" altLang="zh-TW" dirty="0" smtClean="0"/>
          </a:p>
          <a:p>
            <a:pPr lvl="1"/>
            <a:r>
              <a:rPr lang="zh-TW" altLang="en-US" dirty="0"/>
              <a:t>延續上一個</a:t>
            </a:r>
            <a:r>
              <a:rPr lang="zh-TW" altLang="en-US" dirty="0" smtClean="0"/>
              <a:t>練習，完成如下的</a:t>
            </a:r>
            <a:r>
              <a:rPr lang="en-US" altLang="zh-TW" dirty="0" smtClean="0"/>
              <a:t>DH</a:t>
            </a:r>
            <a:r>
              <a:rPr lang="zh-TW" altLang="en-US" dirty="0" smtClean="0"/>
              <a:t>連桿參數表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13310"/>
              </p:ext>
            </p:extLst>
          </p:nvPr>
        </p:nvGraphicFramePr>
        <p:xfrm>
          <a:off x="762000" y="2286000"/>
          <a:ext cx="5105398" cy="274320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23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5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Link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en-US" sz="140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α</a:t>
                      </a:r>
                      <a:r>
                        <a:rPr lang="en-US" sz="1400" kern="100" baseline="-2500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r>
                        <a:rPr lang="en-US" sz="1400" kern="100" baseline="-2500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θ</a:t>
                      </a:r>
                      <a:r>
                        <a:rPr lang="en-US" sz="1400" kern="100" baseline="-2500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90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15899"/>
              </p:ext>
            </p:extLst>
          </p:nvPr>
        </p:nvGraphicFramePr>
        <p:xfrm>
          <a:off x="4114800" y="2667000"/>
          <a:ext cx="228600" cy="42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6" name="方程式" r:id="rId3" imgW="177646" imgH="329914" progId="Equation.3">
                  <p:embed/>
                </p:oleObj>
              </mc:Choice>
              <mc:Fallback>
                <p:oleObj name="方程式" r:id="rId3" imgW="177646" imgH="329914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667000"/>
                        <a:ext cx="228600" cy="4211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73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 smtClean="0"/>
              <a:t>- </a:t>
            </a:r>
            <a:r>
              <a:rPr lang="zh-TW" altLang="zh-TW" dirty="0" smtClean="0"/>
              <a:t>計算</a:t>
            </a:r>
            <a:r>
              <a:rPr lang="zh-TW" altLang="en-US" dirty="0"/>
              <a:t>齊次</a:t>
            </a:r>
            <a:r>
              <a:rPr lang="zh-TW" altLang="zh-TW" dirty="0" smtClean="0"/>
              <a:t>轉換矩陣</a:t>
            </a:r>
            <a:r>
              <a:rPr lang="en-US" altLang="zh-TW" dirty="0" smtClean="0"/>
              <a:t> (1/2)</a:t>
            </a:r>
            <a:endParaRPr lang="zh-TW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9" name="內容版面配置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zh-TW" altLang="en-US" dirty="0" smtClean="0"/>
              <a:t>將</a:t>
            </a:r>
            <a:r>
              <a:rPr lang="en-US" altLang="zh-TW" dirty="0" smtClean="0"/>
              <a:t>D-H</a:t>
            </a:r>
            <a:r>
              <a:rPr lang="zh-TW" altLang="en-US" dirty="0" smtClean="0"/>
              <a:t>參數表代入齊次轉換矩陣，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得出末端點位置及姿態矩陣</a:t>
            </a:r>
            <a:endParaRPr lang="en-US" altLang="zh-TW" dirty="0" smtClean="0"/>
          </a:p>
          <a:p>
            <a:endParaRPr lang="zh-TW" altLang="en-US" dirty="0"/>
          </a:p>
        </p:txBody>
      </p:sp>
      <p:graphicFrame>
        <p:nvGraphicFramePr>
          <p:cNvPr id="20" name="內容版面配置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004671"/>
              </p:ext>
            </p:extLst>
          </p:nvPr>
        </p:nvGraphicFramePr>
        <p:xfrm>
          <a:off x="152400" y="3505200"/>
          <a:ext cx="5810790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3" name="方程式" r:id="rId3" imgW="4609800" imgH="2463480" progId="Equation.3">
                  <p:embed/>
                </p:oleObj>
              </mc:Choice>
              <mc:Fallback>
                <p:oleObj name="方程式" r:id="rId3" imgW="4609800" imgH="246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3505200"/>
                        <a:ext cx="5810790" cy="310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913362"/>
              </p:ext>
            </p:extLst>
          </p:nvPr>
        </p:nvGraphicFramePr>
        <p:xfrm>
          <a:off x="5105400" y="5486400"/>
          <a:ext cx="374874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4" name="方程式" r:id="rId5" imgW="1841500" imgH="482600" progId="Equation.3">
                  <p:embed/>
                </p:oleObj>
              </mc:Choice>
              <mc:Fallback>
                <p:oleObj name="方程式" r:id="rId5" imgW="1841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486400"/>
                        <a:ext cx="3748741" cy="990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向下箭號 23"/>
          <p:cNvSpPr/>
          <p:nvPr/>
        </p:nvSpPr>
        <p:spPr>
          <a:xfrm rot="16200000">
            <a:off x="3837495" y="5638800"/>
            <a:ext cx="7620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581884" y="5459968"/>
            <a:ext cx="533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267684" y="5459968"/>
            <a:ext cx="533400" cy="5334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8077200" y="5078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位置向量</a:t>
            </a:r>
            <a:endParaRPr lang="zh-TW" altLang="en-US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066740" y="5090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方位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矩陣</a:t>
            </a:r>
          </a:p>
        </p:txBody>
      </p: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81756"/>
              </p:ext>
            </p:extLst>
          </p:nvPr>
        </p:nvGraphicFramePr>
        <p:xfrm>
          <a:off x="8103124" y="1219623"/>
          <a:ext cx="884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5" name="方程式" r:id="rId7" imgW="520474" imgH="190417" progId="Equation.3">
                  <p:embed/>
                </p:oleObj>
              </mc:Choice>
              <mc:Fallback>
                <p:oleObj name="方程式" r:id="rId7" imgW="520474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3124" y="1219623"/>
                        <a:ext cx="8842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047693"/>
              </p:ext>
            </p:extLst>
          </p:nvPr>
        </p:nvGraphicFramePr>
        <p:xfrm>
          <a:off x="8129457" y="1676400"/>
          <a:ext cx="8572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6" name="方程式" r:id="rId9" imgW="545626" imgH="152268" progId="Equation.3">
                  <p:embed/>
                </p:oleObj>
              </mc:Choice>
              <mc:Fallback>
                <p:oleObj name="方程式" r:id="rId9" imgW="545626" imgH="1522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457" y="1676400"/>
                        <a:ext cx="85725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228600" y="2286000"/>
            <a:ext cx="2362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>
                <a:latin typeface="+mn-lt"/>
              </a:rPr>
              <a:t>D-H</a:t>
            </a:r>
            <a:r>
              <a:rPr lang="zh-TW" altLang="en-US" sz="3600" dirty="0" smtClean="0">
                <a:latin typeface="+mn-lt"/>
              </a:rPr>
              <a:t> </a:t>
            </a:r>
            <a:r>
              <a:rPr lang="en-US" altLang="zh-TW" sz="3600" dirty="0" smtClean="0">
                <a:latin typeface="+mn-lt"/>
              </a:rPr>
              <a:t>Table</a:t>
            </a:r>
            <a:endParaRPr lang="zh-TW" altLang="en-US" sz="3600" dirty="0">
              <a:latin typeface="+mn-lt"/>
            </a:endParaRPr>
          </a:p>
        </p:txBody>
      </p:sp>
      <p:sp>
        <p:nvSpPr>
          <p:cNvPr id="34" name="向下箭號 33"/>
          <p:cNvSpPr/>
          <p:nvPr/>
        </p:nvSpPr>
        <p:spPr>
          <a:xfrm>
            <a:off x="1143000" y="2971800"/>
            <a:ext cx="457200" cy="4997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95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決定</a:t>
            </a:r>
            <a:r>
              <a:rPr lang="zh-TW" altLang="zh-TW" dirty="0"/>
              <a:t>末端點的座標</a:t>
            </a:r>
            <a:r>
              <a:rPr lang="zh-TW" altLang="zh-TW" dirty="0" smtClean="0"/>
              <a:t>系</a:t>
            </a:r>
            <a:endParaRPr lang="en-US" altLang="zh-TW" dirty="0" smtClean="0"/>
          </a:p>
          <a:p>
            <a:pPr lvl="1"/>
            <a:r>
              <a:rPr lang="en-US" altLang="zh-TW" i="1" dirty="0" smtClean="0"/>
              <a:t>z</a:t>
            </a:r>
            <a:r>
              <a:rPr lang="zh-TW" altLang="zh-TW" dirty="0"/>
              <a:t>軸被定義為靠近向量</a:t>
            </a:r>
            <a:r>
              <a:rPr lang="en-US" altLang="zh-TW" b="1" dirty="0"/>
              <a:t>a</a:t>
            </a:r>
            <a:r>
              <a:rPr lang="en-US" altLang="zh-TW" dirty="0"/>
              <a:t> (</a:t>
            </a:r>
            <a:r>
              <a:rPr lang="en-US" altLang="zh-TW" u="sng" dirty="0"/>
              <a:t>a</a:t>
            </a:r>
            <a:r>
              <a:rPr lang="en-US" altLang="zh-TW" dirty="0"/>
              <a:t>pproach vector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i="1" dirty="0"/>
              <a:t>y</a:t>
            </a:r>
            <a:r>
              <a:rPr lang="zh-TW" altLang="zh-TW" dirty="0"/>
              <a:t>軸被定義為滑動向量</a:t>
            </a:r>
            <a:r>
              <a:rPr lang="en-US" altLang="zh-TW" b="1" dirty="0"/>
              <a:t>s</a:t>
            </a:r>
            <a:r>
              <a:rPr lang="en-US" altLang="zh-TW" dirty="0"/>
              <a:t> (</a:t>
            </a:r>
            <a:r>
              <a:rPr lang="en-US" altLang="zh-TW" u="sng" dirty="0"/>
              <a:t>s</a:t>
            </a:r>
            <a:r>
              <a:rPr lang="en-US" altLang="zh-TW" dirty="0"/>
              <a:t>liding vector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i="1" dirty="0"/>
              <a:t>x</a:t>
            </a:r>
            <a:r>
              <a:rPr lang="zh-TW" altLang="zh-TW" dirty="0"/>
              <a:t>軸被定義為正交向量</a:t>
            </a:r>
            <a:r>
              <a:rPr lang="en-US" altLang="zh-TW" b="1" dirty="0"/>
              <a:t>n</a:t>
            </a:r>
            <a:r>
              <a:rPr lang="en-US" altLang="zh-TW" dirty="0"/>
              <a:t> (</a:t>
            </a:r>
            <a:r>
              <a:rPr lang="en-US" altLang="zh-TW" u="sng" dirty="0"/>
              <a:t>n</a:t>
            </a:r>
            <a:r>
              <a:rPr lang="en-US" altLang="zh-TW" dirty="0"/>
              <a:t>ormal vector)</a:t>
            </a:r>
            <a:endParaRPr lang="zh-TW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565" y="3043642"/>
            <a:ext cx="2943225" cy="355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99050"/>
              </p:ext>
            </p:extLst>
          </p:nvPr>
        </p:nvGraphicFramePr>
        <p:xfrm>
          <a:off x="647271" y="4572000"/>
          <a:ext cx="5143929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9" name="Equation" r:id="rId4" imgW="3035160" imgH="914400" progId="Equation.DSMT4">
                  <p:embed/>
                </p:oleObj>
              </mc:Choice>
              <mc:Fallback>
                <p:oleObj name="Equation" r:id="rId4" imgW="3035160" imgH="914400" progId="Equation.DSMT4">
                  <p:embed/>
                  <p:pic>
                    <p:nvPicPr>
                      <p:cNvPr id="4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271" y="4572000"/>
                        <a:ext cx="5143929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867944" y="4648200"/>
            <a:ext cx="1237456" cy="1085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64892" y="4648200"/>
            <a:ext cx="626308" cy="10858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921726" y="4191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位置向量</a:t>
            </a:r>
            <a:endParaRPr lang="zh-TW" altLang="en-US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13730" y="42175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方位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矩陣</a:t>
            </a:r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713787" cy="863600"/>
          </a:xfrm>
        </p:spPr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 smtClean="0"/>
              <a:t>- </a:t>
            </a:r>
            <a:r>
              <a:rPr lang="zh-TW" altLang="zh-TW" dirty="0" smtClean="0"/>
              <a:t>計算</a:t>
            </a:r>
            <a:r>
              <a:rPr lang="zh-TW" altLang="en-US" dirty="0"/>
              <a:t>齊次</a:t>
            </a:r>
            <a:r>
              <a:rPr lang="zh-TW" altLang="zh-TW" dirty="0" smtClean="0"/>
              <a:t>轉換矩陣</a:t>
            </a:r>
            <a:r>
              <a:rPr lang="en-US" altLang="zh-TW" dirty="0" smtClean="0"/>
              <a:t> (2/2)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239000" y="5562600"/>
            <a:ext cx="228600" cy="171450"/>
          </a:xfrm>
          <a:prstGeom prst="rect">
            <a:avLst/>
          </a:prstGeom>
          <a:solidFill>
            <a:srgbClr val="C9D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9089"/>
              </p:ext>
            </p:extLst>
          </p:nvPr>
        </p:nvGraphicFramePr>
        <p:xfrm>
          <a:off x="7288213" y="5572125"/>
          <a:ext cx="255587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10" name="Equation" r:id="rId6" imgW="126720" imgH="164880" progId="Equation.DSMT4">
                  <p:embed/>
                </p:oleObj>
              </mc:Choice>
              <mc:Fallback>
                <p:oleObj name="Equation" r:id="rId6" imgW="126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88213" y="5572125"/>
                        <a:ext cx="255587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9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(1/14)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zh-TW" altLang="en-US" dirty="0" smtClean="0"/>
              <a:t>末端點姿態</a:t>
            </a:r>
            <a:endParaRPr lang="en-US" altLang="zh-TW" dirty="0" smtClean="0"/>
          </a:p>
          <a:p>
            <a:pPr lvl="1"/>
            <a:r>
              <a:rPr lang="en-US" altLang="zh-TW" dirty="0"/>
              <a:t>Roll </a:t>
            </a:r>
            <a:r>
              <a:rPr lang="zh-TW" altLang="en-US" dirty="0"/>
              <a:t>：</a:t>
            </a:r>
            <a:r>
              <a:rPr lang="zh-TW" altLang="en-US" dirty="0" smtClean="0"/>
              <a:t>對</a:t>
            </a:r>
            <a:r>
              <a:rPr lang="zh-TW" altLang="en-US" b="1" u="sng" dirty="0">
                <a:solidFill>
                  <a:srgbClr val="FF0000"/>
                </a:solidFill>
              </a:rPr>
              <a:t>大地</a:t>
            </a:r>
            <a:r>
              <a:rPr lang="en-US" altLang="zh-TW" b="1" u="sng" dirty="0" smtClean="0">
                <a:solidFill>
                  <a:srgbClr val="FF0000"/>
                </a:solidFill>
              </a:rPr>
              <a:t>X</a:t>
            </a:r>
            <a:r>
              <a:rPr lang="zh-TW" altLang="en-US" b="1" u="sng" dirty="0" smtClean="0">
                <a:solidFill>
                  <a:srgbClr val="FF0000"/>
                </a:solidFill>
              </a:rPr>
              <a:t>軸</a:t>
            </a:r>
            <a:r>
              <a:rPr lang="zh-TW" altLang="en-US" dirty="0" smtClean="0"/>
              <a:t>旋轉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Pitch</a:t>
            </a:r>
            <a:r>
              <a:rPr lang="zh-TW" altLang="en-US" dirty="0" smtClean="0"/>
              <a:t>：對</a:t>
            </a:r>
            <a:r>
              <a:rPr lang="zh-TW" altLang="en-US" b="1" u="sng" dirty="0">
                <a:solidFill>
                  <a:srgbClr val="FF0000"/>
                </a:solidFill>
              </a:rPr>
              <a:t>大地</a:t>
            </a:r>
            <a:r>
              <a:rPr lang="en-US" altLang="zh-TW" b="1" u="sng" dirty="0" smtClean="0">
                <a:solidFill>
                  <a:srgbClr val="FF0000"/>
                </a:solidFill>
              </a:rPr>
              <a:t>Y</a:t>
            </a:r>
            <a:r>
              <a:rPr lang="zh-TW" altLang="en-US" b="1" u="sng" dirty="0" smtClean="0">
                <a:solidFill>
                  <a:srgbClr val="FF0000"/>
                </a:solidFill>
              </a:rPr>
              <a:t>軸</a:t>
            </a:r>
            <a:r>
              <a:rPr lang="zh-TW" altLang="en-US" dirty="0" smtClean="0"/>
              <a:t>旋轉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Yaw </a:t>
            </a:r>
            <a:r>
              <a:rPr lang="zh-TW" altLang="en-US" dirty="0" smtClean="0"/>
              <a:t>：對</a:t>
            </a:r>
            <a:r>
              <a:rPr lang="zh-TW" altLang="en-US" b="1" u="sng" dirty="0">
                <a:solidFill>
                  <a:srgbClr val="FF0000"/>
                </a:solidFill>
              </a:rPr>
              <a:t>大地</a:t>
            </a:r>
            <a:r>
              <a:rPr lang="en-US" altLang="zh-TW" b="1" u="sng" dirty="0">
                <a:solidFill>
                  <a:srgbClr val="FF0000"/>
                </a:solidFill>
              </a:rPr>
              <a:t>Z</a:t>
            </a:r>
            <a:r>
              <a:rPr lang="zh-TW" altLang="en-US" b="1" u="sng" dirty="0">
                <a:solidFill>
                  <a:srgbClr val="FF0000"/>
                </a:solidFill>
              </a:rPr>
              <a:t>軸</a:t>
            </a:r>
            <a:r>
              <a:rPr lang="zh-TW" altLang="en-US" dirty="0" smtClean="0"/>
              <a:t>旋轉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1828800" lvl="4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98005"/>
              </p:ext>
            </p:extLst>
          </p:nvPr>
        </p:nvGraphicFramePr>
        <p:xfrm>
          <a:off x="4953000" y="3657600"/>
          <a:ext cx="2733675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30" name="Visio" r:id="rId3" imgW="2720234" imgH="2026857" progId="Visio.Drawing.11">
                  <p:embed/>
                </p:oleObj>
              </mc:Choice>
              <mc:Fallback>
                <p:oleObj name="Visio" r:id="rId3" imgW="2720234" imgH="202685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657600"/>
                        <a:ext cx="2733675" cy="203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180255"/>
              </p:ext>
            </p:extLst>
          </p:nvPr>
        </p:nvGraphicFramePr>
        <p:xfrm>
          <a:off x="1447800" y="3733800"/>
          <a:ext cx="2133600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31" r:id="rId5" imgW="2135956" imgH="2027535" progId="Visio.Drawing.11">
                  <p:embed/>
                </p:oleObj>
              </mc:Choice>
              <mc:Fallback>
                <p:oleObj r:id="rId5" imgW="2135956" imgH="202753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33800"/>
                        <a:ext cx="2133600" cy="2028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52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14" b="82950" l="15343" r="84567">
                        <a14:foregroundMark x1="42599" y1="59472" x2="41606" y2="66712"/>
                        <a14:foregroundMark x1="52076" y1="69892" x2="57581" y2="69892"/>
                        <a14:foregroundMark x1="42419" y1="16847" x2="44314" y2="16441"/>
                        <a14:foregroundMark x1="65975" y1="17050" x2="65975" y2="18268"/>
                        <a14:backgroundMark x1="38899" y1="76387" x2="35469" y2="80650"/>
                        <a14:backgroundMark x1="43682" y1="75304" x2="40343" y2="75778"/>
                        <a14:backgroundMark x1="75812" y1="61434" x2="77888" y2="64073"/>
                        <a14:backgroundMark x1="53339" y1="34844" x2="50451" y2="36401"/>
                        <a14:backgroundMark x1="75632" y1="26861" x2="74007" y2="32544"/>
                        <a14:backgroundMark x1="72202" y1="38566" x2="75271" y2="44114"/>
                        <a14:backgroundMark x1="23930" y1="74456" x2="27140" y2="80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10000" r="7018" b="16666"/>
          <a:stretch/>
        </p:blipFill>
        <p:spPr>
          <a:xfrm>
            <a:off x="4419600" y="2282825"/>
            <a:ext cx="3495146" cy="4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908" b="77402" l="20578" r="85379">
                        <a14:foregroundMark x1="50993" y1="47970" x2="52888" y2="53180"/>
                        <a14:foregroundMark x1="39801" y1="50135" x2="40794" y2="54736"/>
                        <a14:foregroundMark x1="41516" y1="61976" x2="41516" y2="64682"/>
                        <a14:foregroundMark x1="48646" y1="60081" x2="54061" y2="60419"/>
                        <a14:foregroundMark x1="34477" y1="72057" x2="33484" y2="72327"/>
                        <a14:foregroundMark x1="53069" y1="19892" x2="51354" y2="19689"/>
                        <a14:foregroundMark x1="55235" y1="60825" x2="58484" y2="60825"/>
                        <a14:foregroundMark x1="34477" y1="67321" x2="31769" y2="72530"/>
                        <a14:foregroundMark x1="39621" y1="42355" x2="39982" y2="43978"/>
                        <a14:foregroundMark x1="37726" y1="33559" x2="38267" y2="37280"/>
                        <a14:backgroundMark x1="68682" y1="53586" x2="68502" y2="61976"/>
                        <a14:backgroundMark x1="66155" y1="65562" x2="71570" y2="65562"/>
                        <a14:backgroundMark x1="72744" y1="53721" x2="80235" y2="53721"/>
                        <a14:backgroundMark x1="71931" y1="66847" x2="73466" y2="72192"/>
                        <a14:backgroundMark x1="34206" y1="65156" x2="23646" y2="64411"/>
                        <a14:backgroundMark x1="29422" y1="52030" x2="30596" y2="59675"/>
                        <a14:backgroundMark x1="49097" y1="57916" x2="54061" y2="57916"/>
                        <a14:backgroundMark x1="54874" y1="57916" x2="57310" y2="57781"/>
                        <a14:backgroundMark x1="47563" y1="57781" x2="49097" y2="57781"/>
                        <a14:backgroundMark x1="46390" y1="58390" x2="48105" y2="58051"/>
                        <a14:backgroundMark x1="41155" y1="41949" x2="41336" y2="43505"/>
                        <a14:backgroundMark x1="45758" y1="42625" x2="46209" y2="41949"/>
                        <a14:backgroundMark x1="35018" y1="25372" x2="36552" y2="25372"/>
                        <a14:backgroundMark x1="69043" y1="38633" x2="69856" y2="42963"/>
                        <a14:backgroundMark x1="74458" y1="28078" x2="71931" y2="30514"/>
                        <a14:backgroundMark x1="68502" y1="53451" x2="67329" y2="56495"/>
                        <a14:backgroundMark x1="66968" y1="50271" x2="67148" y2="53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42" t="10000" r="6625" b="18750"/>
          <a:stretch/>
        </p:blipFill>
        <p:spPr>
          <a:xfrm>
            <a:off x="533400" y="1905000"/>
            <a:ext cx="3429000" cy="4343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(2/14)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Roll = (0 </a:t>
            </a:r>
            <a:r>
              <a:rPr lang="en-US" altLang="zh-TW" sz="2000" dirty="0" smtClean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 90</a:t>
            </a:r>
            <a:r>
              <a:rPr lang="zh-TW" altLang="en-US" dirty="0" smtClean="0"/>
              <a:t>，對</a:t>
            </a:r>
            <a:r>
              <a:rPr lang="en-US" altLang="zh-TW" dirty="0" smtClean="0"/>
              <a:t>X</a:t>
            </a:r>
            <a:r>
              <a:rPr lang="zh-TW" altLang="en-US" dirty="0" smtClean="0"/>
              <a:t>軸</a:t>
            </a:r>
            <a:r>
              <a:rPr lang="en-US" altLang="zh-TW" dirty="0" smtClean="0"/>
              <a:t>Roll</a:t>
            </a:r>
            <a:r>
              <a:rPr lang="zh-TW" altLang="en-US" dirty="0" smtClean="0"/>
              <a:t>做旋轉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3366227" y="3429000"/>
            <a:ext cx="1167673" cy="5699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909" y="1295400"/>
            <a:ext cx="243569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lt"/>
                <a:ea typeface="+mn-ea"/>
              </a:rPr>
              <a:t>大綱</a:t>
            </a: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機器手臂運動學</a:t>
            </a:r>
            <a:endParaRPr lang="en-US" altLang="zh-TW" dirty="0" smtClean="0">
              <a:latin typeface="+mn-lt"/>
              <a:ea typeface="+mn-ea"/>
              <a:cs typeface="Times New Roman" panose="02020603050405020304" pitchFamily="18" charset="0"/>
            </a:endParaRPr>
          </a:p>
          <a:p>
            <a:r>
              <a:rPr lang="zh-TW" altLang="en-US" dirty="0" smtClean="0"/>
              <a:t>正運動學</a:t>
            </a:r>
            <a:endParaRPr lang="en-US" altLang="zh-TW" dirty="0" smtClean="0"/>
          </a:p>
          <a:p>
            <a:pPr lvl="1"/>
            <a:r>
              <a:rPr lang="zh-TW" altLang="zh-TW" dirty="0"/>
              <a:t>配置手臂座標系統</a:t>
            </a:r>
            <a:endParaRPr lang="en-US" altLang="zh-TW" dirty="0"/>
          </a:p>
          <a:p>
            <a:pPr lvl="1"/>
            <a:r>
              <a:rPr lang="zh-TW" altLang="zh-TW" dirty="0"/>
              <a:t>填寫</a:t>
            </a:r>
            <a:r>
              <a:rPr lang="en-US" altLang="zh-TW" dirty="0"/>
              <a:t>DH </a:t>
            </a:r>
            <a:r>
              <a:rPr lang="zh-TW" altLang="zh-TW" dirty="0"/>
              <a:t>參數連桿表</a:t>
            </a:r>
            <a:endParaRPr lang="en-US" altLang="zh-TW" dirty="0"/>
          </a:p>
          <a:p>
            <a:pPr lvl="1"/>
            <a:r>
              <a:rPr lang="zh-TW" altLang="zh-TW" dirty="0"/>
              <a:t>計算轉換矩陣</a:t>
            </a:r>
            <a:endParaRPr lang="en-US" altLang="zh-TW" dirty="0"/>
          </a:p>
          <a:p>
            <a:pPr lvl="1"/>
            <a:r>
              <a:rPr lang="zh-TW" altLang="zh-TW" dirty="0"/>
              <a:t>分析末端點的姿態</a:t>
            </a:r>
            <a:r>
              <a:rPr lang="zh-TW" altLang="zh-TW" dirty="0" smtClean="0"/>
              <a:t>角度</a:t>
            </a:r>
            <a:endParaRPr lang="en-US" altLang="zh-TW" dirty="0" smtClean="0"/>
          </a:p>
          <a:p>
            <a:r>
              <a:rPr lang="zh-TW" altLang="en-US" dirty="0"/>
              <a:t>逆運動學</a:t>
            </a:r>
            <a:endParaRPr lang="en-US" altLang="zh-TW" dirty="0"/>
          </a:p>
          <a:p>
            <a:pPr lvl="1"/>
            <a:r>
              <a:rPr lang="zh-TW" altLang="zh-TW" dirty="0"/>
              <a:t>運動學</a:t>
            </a:r>
            <a:r>
              <a:rPr lang="zh-TW" altLang="zh-TW" dirty="0" smtClean="0"/>
              <a:t>解</a:t>
            </a:r>
            <a:r>
              <a:rPr lang="zh-TW" altLang="en-US" dirty="0"/>
              <a:t>耦</a:t>
            </a:r>
            <a:r>
              <a:rPr lang="zh-TW" altLang="zh-TW" dirty="0" smtClean="0"/>
              <a:t>合</a:t>
            </a:r>
            <a:endParaRPr lang="en-US" altLang="zh-TW" dirty="0"/>
          </a:p>
          <a:p>
            <a:pPr lvl="1"/>
            <a:r>
              <a:rPr lang="zh-TW" altLang="zh-TW" dirty="0"/>
              <a:t>逆位置運動學</a:t>
            </a:r>
            <a:endParaRPr lang="en-US" altLang="zh-TW" dirty="0"/>
          </a:p>
          <a:p>
            <a:pPr lvl="1"/>
            <a:r>
              <a:rPr lang="zh-TW" altLang="zh-TW" dirty="0"/>
              <a:t>逆姿態運動學</a:t>
            </a:r>
            <a:endParaRPr lang="zh-TW" altLang="en-US" dirty="0"/>
          </a:p>
          <a:p>
            <a:r>
              <a:rPr lang="zh-TW" altLang="en-US" dirty="0"/>
              <a:t>關鍵字中英文對照表</a:t>
            </a:r>
          </a:p>
          <a:p>
            <a:endParaRPr lang="zh-TW" altLang="en-US" dirty="0"/>
          </a:p>
          <a:p>
            <a:pPr lvl="1"/>
            <a:endParaRPr lang="zh-TW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792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1302595"/>
            <a:ext cx="2527595" cy="1897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(3/14)</a:t>
            </a:r>
            <a:endParaRPr lang="zh-TW" altLang="en-US" sz="3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Pitch =  </a:t>
            </a:r>
            <a:r>
              <a:rPr lang="en-US" altLang="zh-TW" dirty="0" smtClean="0"/>
              <a:t>(-180 </a:t>
            </a:r>
            <a:r>
              <a:rPr lang="en-US" altLang="zh-TW" sz="1800" dirty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 -135</a:t>
            </a:r>
            <a:r>
              <a:rPr lang="zh-TW" altLang="en-US" dirty="0" smtClean="0"/>
              <a:t>，對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</a:t>
            </a:r>
            <a:r>
              <a:rPr lang="en-US" altLang="zh-TW" dirty="0" smtClean="0"/>
              <a:t>Pitch</a:t>
            </a:r>
            <a:r>
              <a:rPr lang="zh-TW" altLang="en-US" dirty="0" smtClean="0"/>
              <a:t>做旋轉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1137" l="9928" r="89982">
                        <a14:foregroundMark x1="54693" y1="86130" x2="54964" y2="89378"/>
                        <a14:foregroundMark x1="78791" y1="85656" x2="77347" y2="91137"/>
                        <a14:foregroundMark x1="16877" y1="52368" x2="17509" y2="54330"/>
                        <a14:foregroundMark x1="20397" y1="51691" x2="20939" y2="52774"/>
                        <a14:foregroundMark x1="20397" y1="54127" x2="20397" y2="54127"/>
                        <a14:foregroundMark x1="75000" y1="89581" x2="74729" y2="90866"/>
                        <a14:backgroundMark x1="46209" y1="73275" x2="46570" y2="83288"/>
                        <a14:backgroundMark x1="43953" y1="61096" x2="38448" y2="86333"/>
                        <a14:backgroundMark x1="51805" y1="38836" x2="51173" y2="59134"/>
                        <a14:backgroundMark x1="48827" y1="64547" x2="51805" y2="62179"/>
                        <a14:backgroundMark x1="53520" y1="62585" x2="53520" y2="63261"/>
                        <a14:backgroundMark x1="76173" y1="52571" x2="75903" y2="26252"/>
                        <a14:backgroundMark x1="25361" y1="31664" x2="40433" y2="25372"/>
                        <a14:backgroundMark x1="33755" y1="41475" x2="39260" y2="38836"/>
                        <a14:backgroundMark x1="18953" y1="58457" x2="14260" y2="58254"/>
                        <a14:backgroundMark x1="14260" y1="58254" x2="13177" y2="52165"/>
                        <a14:backgroundMark x1="81593" y1="24820" x2="81593" y2="33883"/>
                        <a14:backgroundMark x1="83654" y1="80947" x2="84615" y2="87951"/>
                        <a14:backgroundMark x1="42995" y1="84655" x2="43681" y2="89289"/>
                        <a14:backgroundMark x1="45879" y1="65499" x2="46154" y2="70340"/>
                        <a14:backgroundMark x1="77198" y1="22039" x2="75687" y2="29866"/>
                        <a14:backgroundMark x1="74176" y1="22039" x2="74451" y2="25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3027790" cy="40388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989" y1="45873" x2="70307" y2="28214"/>
                        <a14:foregroundMark x1="24639" y1="51150" x2="29152" y2="49256"/>
                        <a14:foregroundMark x1="30415" y1="48917" x2="34657" y2="46414"/>
                        <a14:foregroundMark x1="29693" y1="46617" x2="33213" y2="44181"/>
                        <a14:foregroundMark x1="65523" y1="32138" x2="69314" y2="31191"/>
                        <a14:foregroundMark x1="60560" y1="77267" x2="59747" y2="89513"/>
                        <a14:foregroundMark x1="70578" y1="77876" x2="70036" y2="86874"/>
                        <a14:foregroundMark x1="74097" y1="78214" x2="74278" y2="87821"/>
                        <a14:foregroundMark x1="66787" y1="78417" x2="67058" y2="87821"/>
                        <a14:foregroundMark x1="67509" y1="88972" x2="75361" y2="88972"/>
                        <a14:foregroundMark x1="75812" y1="88972" x2="77617" y2="70501"/>
                        <a14:foregroundMark x1="73827" y1="71651" x2="59747" y2="71989"/>
                        <a14:foregroundMark x1="81588" y1="82341" x2="79874" y2="89107"/>
                        <a14:foregroundMark x1="78069" y1="88972" x2="82581" y2="88566"/>
                        <a14:foregroundMark x1="56769" y1="63194" x2="57491" y2="68471"/>
                        <a14:foregroundMark x1="61011" y1="67321" x2="71029" y2="69959"/>
                        <a14:foregroundMark x1="78610" y1="67862" x2="81318" y2="72598"/>
                        <a14:foregroundMark x1="73556" y1="67727" x2="75812" y2="59405"/>
                        <a14:foregroundMark x1="65523" y1="60893" x2="68321" y2="51150"/>
                        <a14:foregroundMark x1="74278" y1="49865" x2="79061" y2="21989"/>
                        <a14:foregroundMark x1="80596" y1="34777" x2="79061" y2="42287"/>
                        <a14:foregroundMark x1="78339" y1="47767" x2="77617" y2="54736"/>
                        <a14:foregroundMark x1="79874" y1="29161" x2="81137" y2="35724"/>
                        <a14:foregroundMark x1="82088" y1="76178" x2="82562" y2="82578"/>
                        <a14:backgroundMark x1="26895" y1="32341" x2="61552" y2="18403"/>
                        <a14:backgroundMark x1="23195" y1="71245" x2="40704" y2="57713"/>
                        <a14:backgroundMark x1="43682" y1="50609" x2="60018" y2="43640"/>
                        <a14:backgroundMark x1="31679" y1="78214" x2="44946" y2="66373"/>
                        <a14:backgroundMark x1="29152" y1="40460" x2="32942" y2="42152"/>
                        <a14:backgroundMark x1="58303" y1="59405" x2="53249" y2="59066"/>
                        <a14:backgroundMark x1="51715" y1="64682" x2="51264" y2="70298"/>
                        <a14:backgroundMark x1="48517" y1="57244" x2="48517" y2="78756"/>
                        <a14:backgroundMark x1="52550" y1="58578" x2="52550" y2="62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26"/>
          <a:stretch/>
        </p:blipFill>
        <p:spPr>
          <a:xfrm>
            <a:off x="4120967" y="1828800"/>
            <a:ext cx="3505200" cy="4038600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3397022" y="3840324"/>
            <a:ext cx="1167673" cy="5699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3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1" b="75372" l="7762" r="84025">
                        <a14:foregroundMark x1="52708" y1="53924" x2="55776" y2="54465"/>
                        <a14:foregroundMark x1="28881" y1="53924" x2="29693" y2="57781"/>
                        <a14:foregroundMark x1="29422" y1="49459" x2="28610" y2="51015"/>
                        <a14:foregroundMark x1="23736" y1="40528" x2="24278" y2="42693"/>
                        <a14:backgroundMark x1="22744" y1="13802" x2="11643" y2="59540"/>
                        <a14:backgroundMark x1="14440" y1="65359" x2="13628" y2="56225"/>
                        <a14:backgroundMark x1="21119" y1="52368" x2="23195" y2="58931"/>
                        <a14:backgroundMark x1="25812" y1="48647" x2="21931" y2="51759"/>
                        <a14:backgroundMark x1="28430" y1="47091" x2="23195" y2="53112"/>
                        <a14:backgroundMark x1="16516" y1="60487" x2="18051" y2="63194"/>
                        <a14:backgroundMark x1="20668" y1="53315" x2="20126" y2="57984"/>
                        <a14:backgroundMark x1="21119" y1="58931" x2="20397" y2="58525"/>
                        <a14:backgroundMark x1="26083" y1="64953" x2="28159" y2="65900"/>
                        <a14:backgroundMark x1="18051" y1="54668" x2="19856" y2="44587"/>
                        <a14:backgroundMark x1="23466" y1="50000" x2="20397" y2="45737"/>
                        <a14:backgroundMark x1="25812" y1="47700" x2="22744" y2="45196"/>
                        <a14:backgroundMark x1="22473" y1="44587" x2="19856" y2="43031"/>
                        <a14:backgroundMark x1="20668" y1="37821" x2="18863" y2="43640"/>
                        <a14:backgroundMark x1="72292" y1="49662" x2="72563" y2="57172"/>
                        <a14:backgroundMark x1="72022" y1="58322" x2="79513" y2="57781"/>
                        <a14:backgroundMark x1="67690" y1="58728" x2="71300" y2="58728"/>
                        <a14:backgroundMark x1="77978" y1="60284" x2="75722" y2="72124"/>
                        <a14:backgroundMark x1="74639" y1="70974" x2="71300" y2="73072"/>
                        <a14:backgroundMark x1="39531" y1="68809" x2="62996" y2="71516"/>
                        <a14:backgroundMark x1="61733" y1="24290" x2="62996" y2="31258"/>
                        <a14:backgroundMark x1="57310" y1="36874" x2="57310" y2="36874"/>
                        <a14:backgroundMark x1="48014" y1="28552" x2="49278" y2="28890"/>
                        <a14:backgroundMark x1="35921" y1="19215" x2="36372" y2="19215"/>
                        <a14:backgroundMark x1="34296" y1="16103" x2="35379" y2="14411"/>
                        <a14:backgroundMark x1="50632" y1="48850" x2="60469" y2="50406"/>
                        <a14:backgroundMark x1="70758" y1="19824" x2="70217" y2="24087"/>
                        <a14:backgroundMark x1="78791" y1="20365" x2="75722" y2="31461"/>
                        <a14:backgroundMark x1="79783" y1="32409" x2="72292" y2="35318"/>
                        <a14:backgroundMark x1="78520" y1="18674" x2="76986" y2="21922"/>
                        <a14:backgroundMark x1="64079" y1="38769" x2="64350" y2="34912"/>
                        <a14:backgroundMark x1="60650" y1="35859" x2="62004" y2="35859"/>
                        <a14:backgroundMark x1="58394" y1="38227" x2="62004" y2="38024"/>
                        <a14:backgroundMark x1="59657" y1="30244" x2="57852" y2="34168"/>
                        <a14:backgroundMark x1="75451" y1="60690" x2="75451" y2="63194"/>
                        <a14:backgroundMark x1="73827" y1="60081" x2="75181" y2="63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8" b="21536"/>
          <a:stretch/>
        </p:blipFill>
        <p:spPr>
          <a:xfrm>
            <a:off x="152400" y="2298410"/>
            <a:ext cx="3592922" cy="40261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(4/14)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Yaw </a:t>
            </a:r>
            <a:r>
              <a:rPr lang="en-US" altLang="zh-TW" dirty="0"/>
              <a:t> = (</a:t>
            </a:r>
            <a:r>
              <a:rPr lang="en-US" altLang="zh-TW" dirty="0" smtClean="0"/>
              <a:t>0 </a:t>
            </a:r>
            <a:r>
              <a:rPr lang="en-US" altLang="zh-TW" sz="2000" dirty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 90</a:t>
            </a:r>
            <a:r>
              <a:rPr lang="zh-TW" altLang="en-US" dirty="0" smtClean="0"/>
              <a:t>，對</a:t>
            </a:r>
            <a:r>
              <a:rPr lang="en-US" altLang="zh-TW" dirty="0" smtClean="0"/>
              <a:t>Z</a:t>
            </a:r>
            <a:r>
              <a:rPr lang="zh-TW" altLang="en-US" dirty="0" smtClean="0"/>
              <a:t>軸</a:t>
            </a:r>
            <a:r>
              <a:rPr lang="en-US" altLang="zh-TW" dirty="0" smtClean="0"/>
              <a:t>Yaw</a:t>
            </a:r>
            <a:r>
              <a:rPr lang="zh-TW" altLang="en-US" dirty="0" smtClean="0"/>
              <a:t>做旋轉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1719" l="17509" r="89982">
                        <a14:foregroundMark x1="55505" y1="50677" x2="59025" y2="51015"/>
                        <a14:foregroundMark x1="38357" y1="62855" x2="38177" y2="64953"/>
                        <a14:foregroundMark x1="35108" y1="64073" x2="35830" y2="65968"/>
                        <a14:foregroundMark x1="32310" y1="53451" x2="32310" y2="57645"/>
                        <a14:foregroundMark x1="31859" y1="57984" x2="32310" y2="59540"/>
                        <a14:foregroundMark x1="33935" y1="63194" x2="34386" y2="64953"/>
                        <a14:foregroundMark x1="82220" y1="29973" x2="80866" y2="30650"/>
                        <a14:backgroundMark x1="41155" y1="3180" x2="27708" y2="13802"/>
                        <a14:backgroundMark x1="27256" y1="20095" x2="25812" y2="22327"/>
                        <a14:backgroundMark x1="30686" y1="23748" x2="29783" y2="24560"/>
                        <a14:backgroundMark x1="27437" y1="28620" x2="28610" y2="27199"/>
                        <a14:backgroundMark x1="34928" y1="19892" x2="34657" y2="20095"/>
                        <a14:backgroundMark x1="39260" y1="17456" x2="39801" y2="15900"/>
                        <a14:backgroundMark x1="43502" y1="15900" x2="40884" y2="14682"/>
                        <a14:backgroundMark x1="39260" y1="10690" x2="41877" y2="9472"/>
                        <a14:backgroundMark x1="55505" y1="6292" x2="58123" y2="6495"/>
                        <a14:backgroundMark x1="70126" y1="18133" x2="68773" y2="32409"/>
                        <a14:backgroundMark x1="60199" y1="33965" x2="63448" y2="33085"/>
                        <a14:backgroundMark x1="53700" y1="24222" x2="53430" y2="25304"/>
                        <a14:backgroundMark x1="80866" y1="25304" x2="80866" y2="27876"/>
                        <a14:backgroundMark x1="78791" y1="15562" x2="77617" y2="19012"/>
                        <a14:backgroundMark x1="84116" y1="16779" x2="83845" y2="17456"/>
                        <a14:backgroundMark x1="77347" y1="36265" x2="77347" y2="37957"/>
                        <a14:backgroundMark x1="78791" y1="46685" x2="76625" y2="53992"/>
                        <a14:backgroundMark x1="83394" y1="60081" x2="80596" y2="70027"/>
                        <a14:backgroundMark x1="81769" y1="60961" x2="78971" y2="65968"/>
                        <a14:backgroundMark x1="78971" y1="69283" x2="78069" y2="71380"/>
                        <a14:backgroundMark x1="88718" y1="59405" x2="87816" y2="69283"/>
                        <a14:backgroundMark x1="82220" y1="58187" x2="81318" y2="60758"/>
                        <a14:backgroundMark x1="81318" y1="57645" x2="81318" y2="60081"/>
                        <a14:backgroundMark x1="45307" y1="65291" x2="51354" y2="65968"/>
                        <a14:backgroundMark x1="55505" y1="67050" x2="74819" y2="70027"/>
                        <a14:backgroundMark x1="25632" y1="40798" x2="29061" y2="45129"/>
                        <a14:backgroundMark x1="56227" y1="46346" x2="65794" y2="47226"/>
                        <a14:backgroundMark x1="42329" y1="69283" x2="36552" y2="69621"/>
                        <a14:backgroundMark x1="31137" y1="62179" x2="32310" y2="65291"/>
                        <a14:backgroundMark x1="28610" y1="55413" x2="28610" y2="57442"/>
                        <a14:backgroundMark x1="29513" y1="54195" x2="29513" y2="55210"/>
                        <a14:backgroundMark x1="33303" y1="64750" x2="33755" y2="65629"/>
                        <a14:backgroundMark x1="39801" y1="67727" x2="37004" y2="68268"/>
                        <a14:backgroundMark x1="80596" y1="40595" x2="80596" y2="50541"/>
                        <a14:backgroundMark x1="80415" y1="51015" x2="80866" y2="55751"/>
                        <a14:backgroundMark x1="81318" y1="55751" x2="79422" y2="55886"/>
                        <a14:backgroundMark x1="80415" y1="57307" x2="80596" y2="60419"/>
                        <a14:backgroundMark x1="80866" y1="59878" x2="80596" y2="61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43"/>
          <a:stretch/>
        </p:blipFill>
        <p:spPr>
          <a:xfrm>
            <a:off x="4191000" y="2526323"/>
            <a:ext cx="3788602" cy="3798277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3577148" y="4026549"/>
            <a:ext cx="1167673" cy="5699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985" y="1244918"/>
            <a:ext cx="2502924" cy="18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(5/14)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同時</a:t>
            </a:r>
            <a:r>
              <a:rPr lang="zh-TW" altLang="en-US" dirty="0" smtClean="0"/>
              <a:t>旋轉多個</a:t>
            </a:r>
            <a:r>
              <a:rPr lang="en-US" altLang="zh-TW" dirty="0" smtClean="0"/>
              <a:t>Roll</a:t>
            </a:r>
            <a:r>
              <a:rPr lang="zh-TW" altLang="en-US" dirty="0" smtClean="0"/>
              <a:t>、</a:t>
            </a:r>
            <a:r>
              <a:rPr lang="en-US" altLang="zh-TW" dirty="0"/>
              <a:t> Pitch</a:t>
            </a:r>
            <a:r>
              <a:rPr lang="zh-TW" altLang="en-US" dirty="0"/>
              <a:t>、 </a:t>
            </a:r>
            <a:r>
              <a:rPr lang="en-US" altLang="zh-TW" dirty="0" smtClean="0"/>
              <a:t>Yaw</a:t>
            </a:r>
          </a:p>
          <a:p>
            <a:pPr lvl="1"/>
            <a:r>
              <a:rPr lang="zh-TW" altLang="en-US" b="1" u="sng" dirty="0" smtClean="0">
                <a:solidFill>
                  <a:srgbClr val="FF0000"/>
                </a:solidFill>
              </a:rPr>
              <a:t>順序：</a:t>
            </a:r>
            <a:r>
              <a:rPr lang="en-US" altLang="zh-TW" b="1" u="sng" dirty="0" smtClean="0">
                <a:solidFill>
                  <a:srgbClr val="FF0000"/>
                </a:solidFill>
              </a:rPr>
              <a:t>Roll -&gt; Pitch -&gt; Yaw</a:t>
            </a:r>
          </a:p>
          <a:p>
            <a:pPr lvl="1"/>
            <a:endParaRPr lang="en-US" altLang="zh-TW" dirty="0" smtClean="0"/>
          </a:p>
          <a:p>
            <a:r>
              <a:rPr lang="zh-TW" altLang="zh-TW" dirty="0" smtClean="0"/>
              <a:t>同時</a:t>
            </a:r>
            <a:r>
              <a:rPr lang="zh-TW" altLang="zh-TW" dirty="0"/>
              <a:t>旋轉</a:t>
            </a:r>
            <a:r>
              <a:rPr lang="en-US" altLang="zh-TW" dirty="0"/>
              <a:t>pitch</a:t>
            </a:r>
            <a:r>
              <a:rPr lang="zh-TW" altLang="zh-TW" dirty="0"/>
              <a:t>及</a:t>
            </a:r>
            <a:r>
              <a:rPr lang="en-US" altLang="zh-TW" dirty="0"/>
              <a:t>yaw</a:t>
            </a:r>
            <a:r>
              <a:rPr lang="zh-TW" altLang="zh-TW" dirty="0"/>
              <a:t>的</a:t>
            </a:r>
            <a:r>
              <a:rPr lang="zh-TW" altLang="zh-TW" dirty="0" smtClean="0"/>
              <a:t>示意圖</a:t>
            </a:r>
            <a:endParaRPr lang="en-US" altLang="zh-TW" dirty="0" smtClean="0"/>
          </a:p>
          <a:p>
            <a:pPr lvl="1"/>
            <a:r>
              <a:rPr lang="zh-TW" altLang="zh-TW" dirty="0"/>
              <a:t>先轉</a:t>
            </a:r>
            <a:r>
              <a:rPr lang="en-US" altLang="zh-TW" dirty="0"/>
              <a:t>pitch</a:t>
            </a:r>
            <a:r>
              <a:rPr lang="zh-TW" altLang="zh-TW" dirty="0"/>
              <a:t>再轉</a:t>
            </a:r>
            <a:r>
              <a:rPr lang="en-US" altLang="zh-TW" dirty="0"/>
              <a:t>yaw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599473"/>
              </p:ext>
            </p:extLst>
          </p:nvPr>
        </p:nvGraphicFramePr>
        <p:xfrm>
          <a:off x="4876800" y="3429000"/>
          <a:ext cx="364155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11" name="Visio" r:id="rId3" imgW="2152785" imgH="1606131" progId="Visio.Drawing.11">
                  <p:embed/>
                </p:oleObj>
              </mc:Choice>
              <mc:Fallback>
                <p:oleObj name="Visio" r:id="rId3" imgW="2152785" imgH="160613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429000"/>
                        <a:ext cx="3641558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233951"/>
              </p:ext>
            </p:extLst>
          </p:nvPr>
        </p:nvGraphicFramePr>
        <p:xfrm>
          <a:off x="685800" y="3505200"/>
          <a:ext cx="326866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12" name="Visio" r:id="rId5" imgW="2177374" imgH="1926386" progId="Visio.Drawing.11">
                  <p:embed/>
                </p:oleObj>
              </mc:Choice>
              <mc:Fallback>
                <p:oleObj name="Visio" r:id="rId5" imgW="2177374" imgH="192638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505200"/>
                        <a:ext cx="3268663" cy="2895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85800" y="3733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ex1:</a:t>
            </a:r>
            <a:endParaRPr lang="zh-TW" altLang="en-US" dirty="0">
              <a:latin typeface="+mj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724400" y="3743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ex2: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91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</a:t>
            </a:r>
            <a:r>
              <a:rPr lang="en-US" altLang="zh-TW" sz="3800" dirty="0"/>
              <a:t>6/14)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zh-TW" altLang="en-US" dirty="0" smtClean="0"/>
              <a:t>末端點姿態</a:t>
            </a:r>
            <a:endParaRPr lang="en-US" altLang="zh-TW" dirty="0" smtClean="0"/>
          </a:p>
          <a:p>
            <a:pPr lvl="1"/>
            <a:r>
              <a:rPr lang="en-US" altLang="zh-TW" dirty="0"/>
              <a:t>Roll </a:t>
            </a:r>
            <a:r>
              <a:rPr lang="zh-TW" altLang="en-US"/>
              <a:t>：</a:t>
            </a:r>
            <a:r>
              <a:rPr lang="zh-TW" altLang="en-US" smtClean="0"/>
              <a:t>對</a:t>
            </a:r>
            <a:r>
              <a:rPr lang="zh-TW" altLang="en-US" b="1" u="sng">
                <a:solidFill>
                  <a:srgbClr val="FF0000"/>
                </a:solidFill>
              </a:rPr>
              <a:t>大地</a:t>
            </a:r>
            <a:r>
              <a:rPr lang="en-US" altLang="zh-TW" b="1" u="sng" smtClean="0">
                <a:solidFill>
                  <a:srgbClr val="FF0000"/>
                </a:solidFill>
              </a:rPr>
              <a:t>X</a:t>
            </a:r>
            <a:r>
              <a:rPr lang="zh-TW" altLang="en-US" b="1" u="sng" dirty="0" smtClean="0">
                <a:solidFill>
                  <a:srgbClr val="FF0000"/>
                </a:solidFill>
              </a:rPr>
              <a:t>軸</a:t>
            </a:r>
            <a:r>
              <a:rPr lang="zh-TW" altLang="en-US" dirty="0" smtClean="0"/>
              <a:t>旋轉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Pitch</a:t>
            </a:r>
            <a:r>
              <a:rPr lang="zh-TW" altLang="en-US" dirty="0" smtClean="0"/>
              <a:t>：對</a:t>
            </a:r>
            <a:r>
              <a:rPr lang="zh-TW" altLang="en-US" b="1" u="sng" dirty="0">
                <a:solidFill>
                  <a:srgbClr val="FF0000"/>
                </a:solidFill>
              </a:rPr>
              <a:t>大地</a:t>
            </a:r>
            <a:r>
              <a:rPr lang="en-US" altLang="zh-TW" b="1" u="sng" dirty="0" smtClean="0">
                <a:solidFill>
                  <a:srgbClr val="FF0000"/>
                </a:solidFill>
              </a:rPr>
              <a:t>Y</a:t>
            </a:r>
            <a:r>
              <a:rPr lang="zh-TW" altLang="en-US" b="1" u="sng" dirty="0" smtClean="0">
                <a:solidFill>
                  <a:srgbClr val="FF0000"/>
                </a:solidFill>
              </a:rPr>
              <a:t>軸</a:t>
            </a:r>
            <a:r>
              <a:rPr lang="zh-TW" altLang="en-US" dirty="0" smtClean="0"/>
              <a:t>旋轉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Yaw </a:t>
            </a:r>
            <a:r>
              <a:rPr lang="zh-TW" altLang="en-US" dirty="0" smtClean="0"/>
              <a:t>：對</a:t>
            </a:r>
            <a:r>
              <a:rPr lang="zh-TW" altLang="en-US" b="1" u="sng" dirty="0">
                <a:solidFill>
                  <a:srgbClr val="FF0000"/>
                </a:solidFill>
              </a:rPr>
              <a:t>大地</a:t>
            </a:r>
            <a:r>
              <a:rPr lang="en-US" altLang="zh-TW" b="1" u="sng" dirty="0">
                <a:solidFill>
                  <a:srgbClr val="FF0000"/>
                </a:solidFill>
              </a:rPr>
              <a:t>Z</a:t>
            </a:r>
            <a:r>
              <a:rPr lang="zh-TW" altLang="en-US" b="1" u="sng" dirty="0">
                <a:solidFill>
                  <a:srgbClr val="FF0000"/>
                </a:solidFill>
              </a:rPr>
              <a:t>軸</a:t>
            </a:r>
            <a:r>
              <a:rPr lang="zh-TW" altLang="en-US" dirty="0" smtClean="0"/>
              <a:t>旋轉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1828800" lvl="4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上彎箭號 5"/>
          <p:cNvSpPr/>
          <p:nvPr/>
        </p:nvSpPr>
        <p:spPr>
          <a:xfrm rot="5400000">
            <a:off x="4012071" y="5156432"/>
            <a:ext cx="1145379" cy="106441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06" y="5105401"/>
            <a:ext cx="234078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297424"/>
              </p:ext>
            </p:extLst>
          </p:nvPr>
        </p:nvGraphicFramePr>
        <p:xfrm>
          <a:off x="170066" y="3782606"/>
          <a:ext cx="4802173" cy="1268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3" name="方程式" r:id="rId4" imgW="1841500" imgH="482600" progId="Equation.3">
                  <p:embed/>
                </p:oleObj>
              </mc:Choice>
              <mc:Fallback>
                <p:oleObj name="方程式" r:id="rId4" imgW="1841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66" y="3782606"/>
                        <a:ext cx="4802173" cy="12689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3276600" y="3731290"/>
            <a:ext cx="775951" cy="683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821246" y="3364468"/>
            <a:ext cx="120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方位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矩陣</a:t>
            </a:r>
          </a:p>
        </p:txBody>
      </p:sp>
      <p:sp>
        <p:nvSpPr>
          <p:cNvPr id="10" name="Rectangle 5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001201"/>
              </p:ext>
            </p:extLst>
          </p:nvPr>
        </p:nvGraphicFramePr>
        <p:xfrm>
          <a:off x="5105105" y="3516477"/>
          <a:ext cx="4010025" cy="299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4" name="Visio" r:id="rId6" imgW="2720234" imgH="2026857" progId="Visio.Drawing.11">
                  <p:embed/>
                </p:oleObj>
              </mc:Choice>
              <mc:Fallback>
                <p:oleObj name="Visio" r:id="rId6" imgW="2720234" imgH="2026857" progId="Visio.Drawing.11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105" y="3516477"/>
                        <a:ext cx="4010025" cy="299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888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531635"/>
              </p:ext>
            </p:extLst>
          </p:nvPr>
        </p:nvGraphicFramePr>
        <p:xfrm>
          <a:off x="5257800" y="3505200"/>
          <a:ext cx="4010025" cy="299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2" name="Visio" r:id="rId3" imgW="2720234" imgH="2026857" progId="Visio.Drawing.11">
                  <p:embed/>
                </p:oleObj>
              </mc:Choice>
              <mc:Fallback>
                <p:oleObj name="Visio" r:id="rId3" imgW="2720234" imgH="2026857" progId="Visio.Drawing.11">
                  <p:embed/>
                  <p:pic>
                    <p:nvPicPr>
                      <p:cNvPr id="0" name="Object 6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505200"/>
                        <a:ext cx="4010025" cy="299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(7/14)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roll-pitch-yaw</a:t>
            </a:r>
            <a:r>
              <a:rPr lang="zh-TW" altLang="zh-TW" dirty="0" smtClean="0"/>
              <a:t>旋轉矩陣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 </a:t>
            </a:r>
          </a:p>
          <a:p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655367"/>
              </p:ext>
            </p:extLst>
          </p:nvPr>
        </p:nvGraphicFramePr>
        <p:xfrm>
          <a:off x="1133475" y="1827213"/>
          <a:ext cx="4775200" cy="266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3" name="Equation" r:id="rId5" imgW="3124080" imgH="1739880" progId="Equation.DSMT4">
                  <p:embed/>
                </p:oleObj>
              </mc:Choice>
              <mc:Fallback>
                <p:oleObj name="Equation" r:id="rId5" imgW="3124080" imgH="17398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827213"/>
                        <a:ext cx="4775200" cy="2668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5040"/>
              </p:ext>
            </p:extLst>
          </p:nvPr>
        </p:nvGraphicFramePr>
        <p:xfrm>
          <a:off x="7391400" y="12954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Roll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Pitch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Yaw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943315"/>
              </p:ext>
            </p:extLst>
          </p:nvPr>
        </p:nvGraphicFramePr>
        <p:xfrm>
          <a:off x="7467600" y="1371600"/>
          <a:ext cx="2286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4" name="方程式" r:id="rId7" imgW="152268" imgH="164957" progId="Equation.3">
                  <p:embed/>
                </p:oleObj>
              </mc:Choice>
              <mc:Fallback>
                <p:oleObj name="方程式" r:id="rId7" imgW="152268" imgH="16495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371600"/>
                        <a:ext cx="228600" cy="242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175403"/>
              </p:ext>
            </p:extLst>
          </p:nvPr>
        </p:nvGraphicFramePr>
        <p:xfrm>
          <a:off x="7467600" y="1676400"/>
          <a:ext cx="228600" cy="28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5" name="方程式" r:id="rId9" imgW="139579" imgH="177646" progId="Equation.3">
                  <p:embed/>
                </p:oleObj>
              </mc:Choice>
              <mc:Fallback>
                <p:oleObj name="方程式" r:id="rId9" imgW="139579" imgH="17764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676400"/>
                        <a:ext cx="228600" cy="289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954657"/>
              </p:ext>
            </p:extLst>
          </p:nvPr>
        </p:nvGraphicFramePr>
        <p:xfrm>
          <a:off x="7467600" y="20574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6" name="方程式" r:id="rId11" imgW="126835" imgH="202936" progId="Equation.3">
                  <p:embed/>
                </p:oleObj>
              </mc:Choice>
              <mc:Fallback>
                <p:oleObj name="方程式" r:id="rId11" imgW="126835" imgH="20293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057400"/>
                        <a:ext cx="228600" cy="342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上彎箭號 14"/>
          <p:cNvSpPr/>
          <p:nvPr/>
        </p:nvSpPr>
        <p:spPr>
          <a:xfrm rot="5400000">
            <a:off x="3962400" y="4495800"/>
            <a:ext cx="1295400" cy="14478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Rectangle 68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64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(8/14)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219200"/>
            <a:ext cx="8763000" cy="5327650"/>
          </a:xfrm>
        </p:spPr>
        <p:txBody>
          <a:bodyPr/>
          <a:lstStyle/>
          <a:p>
            <a:r>
              <a:rPr lang="en-US" altLang="zh-TW" dirty="0" smtClean="0"/>
              <a:t> RPY</a:t>
            </a:r>
            <a:r>
              <a:rPr lang="zh-TW" altLang="en-US" dirty="0" smtClean="0"/>
              <a:t>推導 </a:t>
            </a:r>
            <a:r>
              <a:rPr lang="en-US" altLang="zh-TW" dirty="0" smtClean="0"/>
              <a:t>-</a:t>
            </a:r>
            <a:r>
              <a:rPr lang="zh-TW" altLang="en-US" dirty="0" smtClean="0"/>
              <a:t>  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730564"/>
              </p:ext>
            </p:extLst>
          </p:nvPr>
        </p:nvGraphicFramePr>
        <p:xfrm>
          <a:off x="876300" y="3951288"/>
          <a:ext cx="41021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9" name="Equation" r:id="rId3" imgW="1815840" imgH="241200" progId="Equation.DSMT4">
                  <p:embed/>
                </p:oleObj>
              </mc:Choice>
              <mc:Fallback>
                <p:oleObj name="Equation" r:id="rId3" imgW="1815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300" y="3951288"/>
                        <a:ext cx="4102100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429075"/>
              </p:ext>
            </p:extLst>
          </p:nvPr>
        </p:nvGraphicFramePr>
        <p:xfrm>
          <a:off x="1724025" y="4814889"/>
          <a:ext cx="2009775" cy="5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0" name="Equation" r:id="rId5" imgW="901440" imgH="253800" progId="Equation.DSMT4">
                  <p:embed/>
                </p:oleObj>
              </mc:Choice>
              <mc:Fallback>
                <p:oleObj name="Equation" r:id="rId5" imgW="90144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4814889"/>
                        <a:ext cx="2009775" cy="573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302326"/>
              </p:ext>
            </p:extLst>
          </p:nvPr>
        </p:nvGraphicFramePr>
        <p:xfrm>
          <a:off x="676275" y="2443163"/>
          <a:ext cx="6804025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1" name="Equation" r:id="rId7" imgW="4203360" imgH="736560" progId="Equation.DSMT4">
                  <p:embed/>
                </p:oleObj>
              </mc:Choice>
              <mc:Fallback>
                <p:oleObj name="Equation" r:id="rId7" imgW="4203360" imgH="736560" progId="Equation.DSMT4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2443163"/>
                        <a:ext cx="6804025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36567"/>
              </p:ext>
            </p:extLst>
          </p:nvPr>
        </p:nvGraphicFramePr>
        <p:xfrm>
          <a:off x="2514600" y="1295400"/>
          <a:ext cx="304800" cy="385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2" name="方程式" r:id="rId9" imgW="139579" imgH="177646" progId="Equation.3">
                  <p:embed/>
                </p:oleObj>
              </mc:Choice>
              <mc:Fallback>
                <p:oleObj name="方程式" r:id="rId9" imgW="139579" imgH="177646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295400"/>
                        <a:ext cx="304800" cy="385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766910"/>
              </p:ext>
            </p:extLst>
          </p:nvPr>
        </p:nvGraphicFramePr>
        <p:xfrm>
          <a:off x="7391400" y="12954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Roll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Pitch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Yaw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103701"/>
              </p:ext>
            </p:extLst>
          </p:nvPr>
        </p:nvGraphicFramePr>
        <p:xfrm>
          <a:off x="7467600" y="1371600"/>
          <a:ext cx="2286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3" name="方程式" r:id="rId11" imgW="152268" imgH="164957" progId="Equation.3">
                  <p:embed/>
                </p:oleObj>
              </mc:Choice>
              <mc:Fallback>
                <p:oleObj name="方程式" r:id="rId11" imgW="152268" imgH="164957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371600"/>
                        <a:ext cx="228600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848510"/>
              </p:ext>
            </p:extLst>
          </p:nvPr>
        </p:nvGraphicFramePr>
        <p:xfrm>
          <a:off x="7467600" y="1676400"/>
          <a:ext cx="2286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4" name="方程式" r:id="rId13" imgW="139579" imgH="177646" progId="Equation.3">
                  <p:embed/>
                </p:oleObj>
              </mc:Choice>
              <mc:Fallback>
                <p:oleObj name="方程式" r:id="rId13" imgW="139579" imgH="177646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676400"/>
                        <a:ext cx="22860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434657"/>
              </p:ext>
            </p:extLst>
          </p:nvPr>
        </p:nvGraphicFramePr>
        <p:xfrm>
          <a:off x="7467600" y="20574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5" name="方程式" r:id="rId14" imgW="126835" imgH="202936" progId="Equation.3">
                  <p:embed/>
                </p:oleObj>
              </mc:Choice>
              <mc:Fallback>
                <p:oleObj name="方程式" r:id="rId14" imgW="126835" imgH="202936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057400"/>
                        <a:ext cx="2286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1828800" y="327660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6019800" y="32766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600200" y="4800600"/>
            <a:ext cx="2209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7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(9/14)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RPY</a:t>
            </a:r>
            <a:r>
              <a:rPr lang="zh-TW" altLang="en-US" dirty="0"/>
              <a:t>推導 </a:t>
            </a:r>
            <a:r>
              <a:rPr lang="en-US" altLang="zh-TW" dirty="0" smtClean="0"/>
              <a:t>–</a:t>
            </a:r>
          </a:p>
          <a:p>
            <a:pPr lvl="1"/>
            <a:r>
              <a:rPr lang="zh-TW" altLang="zh-TW" dirty="0"/>
              <a:t>在</a:t>
            </a:r>
            <a:r>
              <a:rPr lang="zh-TW" altLang="zh-TW" dirty="0" smtClean="0"/>
              <a:t>求解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  <a:r>
              <a:rPr lang="zh-TW" altLang="en-US" dirty="0" smtClean="0"/>
              <a:t> </a:t>
            </a:r>
            <a:r>
              <a:rPr lang="zh-TW" altLang="zh-TW" dirty="0" smtClean="0"/>
              <a:t>及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  <a:r>
              <a:rPr lang="zh-TW" altLang="zh-TW" dirty="0"/>
              <a:t>角度的過程</a:t>
            </a:r>
            <a:r>
              <a:rPr lang="zh-TW" altLang="zh-TW" dirty="0" smtClean="0"/>
              <a:t>中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必須</a:t>
            </a:r>
            <a:r>
              <a:rPr lang="zh-TW" altLang="zh-TW" dirty="0"/>
              <a:t>要</a:t>
            </a:r>
            <a:r>
              <a:rPr lang="zh-TW" altLang="zh-TW" dirty="0" smtClean="0"/>
              <a:t>依據</a:t>
            </a:r>
            <a:r>
              <a:rPr lang="zh-TW" altLang="en-US" dirty="0" smtClean="0"/>
              <a:t>   的</a:t>
            </a:r>
            <a:r>
              <a:rPr lang="zh-TW" altLang="zh-TW" dirty="0" smtClean="0"/>
              <a:t>角度</a:t>
            </a:r>
            <a:r>
              <a:rPr lang="zh-TW" altLang="en-US" dirty="0" smtClean="0"/>
              <a:t>，</a:t>
            </a:r>
            <a:r>
              <a:rPr lang="zh-TW" altLang="zh-TW" dirty="0" smtClean="0"/>
              <a:t>分為</a:t>
            </a:r>
            <a:r>
              <a:rPr lang="zh-TW" altLang="zh-TW" dirty="0"/>
              <a:t>兩種情況作分析及</a:t>
            </a:r>
            <a:r>
              <a:rPr lang="zh-TW" altLang="zh-TW" dirty="0" smtClean="0"/>
              <a:t>探討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   </a:t>
            </a:r>
            <a:r>
              <a:rPr lang="en-US" altLang="zh-TW" dirty="0" err="1" smtClean="0"/>
              <a:t>不等於</a:t>
            </a:r>
            <a:r>
              <a:rPr lang="zh-TW" altLang="en-US" dirty="0" smtClean="0"/>
              <a:t>   </a:t>
            </a:r>
            <a:r>
              <a:rPr lang="en-US" altLang="zh-TW" dirty="0" smtClean="0"/>
              <a:t>90</a:t>
            </a:r>
            <a:r>
              <a:rPr lang="zh-TW" altLang="en-US" dirty="0" smtClean="0"/>
              <a:t>度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   </a:t>
            </a:r>
            <a:r>
              <a:rPr lang="en-US" altLang="zh-TW" dirty="0" err="1" smtClean="0"/>
              <a:t>等於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90</a:t>
            </a:r>
            <a:r>
              <a:rPr lang="zh-TW" altLang="en-US" dirty="0" smtClean="0"/>
              <a:t>度</a:t>
            </a:r>
            <a:endParaRPr lang="en-US" altLang="zh-TW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051353"/>
              </p:ext>
            </p:extLst>
          </p:nvPr>
        </p:nvGraphicFramePr>
        <p:xfrm>
          <a:off x="2411412" y="1295400"/>
          <a:ext cx="941388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4" name="方程式" r:id="rId3" imgW="431640" imgH="203040" progId="Equation.3">
                  <p:embed/>
                </p:oleObj>
              </mc:Choice>
              <mc:Fallback>
                <p:oleObj name="方程式" r:id="rId3" imgW="431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2" y="1295400"/>
                        <a:ext cx="941388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223160"/>
              </p:ext>
            </p:extLst>
          </p:nvPr>
        </p:nvGraphicFramePr>
        <p:xfrm>
          <a:off x="2514600" y="2209800"/>
          <a:ext cx="3048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5" name="方程式" r:id="rId5" imgW="139579" imgH="177646" progId="Equation.3">
                  <p:embed/>
                </p:oleObj>
              </mc:Choice>
              <mc:Fallback>
                <p:oleObj name="方程式" r:id="rId5" imgW="139579" imgH="177646" progId="Equation.3">
                  <p:embed/>
                  <p:pic>
                    <p:nvPicPr>
                      <p:cNvPr id="0" name="物件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209800"/>
                        <a:ext cx="3048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656629"/>
              </p:ext>
            </p:extLst>
          </p:nvPr>
        </p:nvGraphicFramePr>
        <p:xfrm>
          <a:off x="2362200" y="1828800"/>
          <a:ext cx="304800" cy="323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6" name="方程式" r:id="rId7" imgW="152268" imgH="164957" progId="Equation.3">
                  <p:embed/>
                </p:oleObj>
              </mc:Choice>
              <mc:Fallback>
                <p:oleObj name="方程式" r:id="rId7" imgW="152268" imgH="164957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828800"/>
                        <a:ext cx="304800" cy="323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484834"/>
              </p:ext>
            </p:extLst>
          </p:nvPr>
        </p:nvGraphicFramePr>
        <p:xfrm>
          <a:off x="1905000" y="1752600"/>
          <a:ext cx="304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7" name="方程式" r:id="rId9" imgW="126835" imgH="202936" progId="Equation.3">
                  <p:embed/>
                </p:oleObj>
              </mc:Choice>
              <mc:Fallback>
                <p:oleObj name="方程式" r:id="rId9" imgW="126835" imgH="202936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52600"/>
                        <a:ext cx="304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772043"/>
              </p:ext>
            </p:extLst>
          </p:nvPr>
        </p:nvGraphicFramePr>
        <p:xfrm>
          <a:off x="1371600" y="2667000"/>
          <a:ext cx="240829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8" name="方程式" r:id="rId11" imgW="139579" imgH="177646" progId="Equation.3">
                  <p:embed/>
                </p:oleObj>
              </mc:Choice>
              <mc:Fallback>
                <p:oleObj name="方程式" r:id="rId11" imgW="139579" imgH="177646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667000"/>
                        <a:ext cx="240829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49984"/>
              </p:ext>
            </p:extLst>
          </p:nvPr>
        </p:nvGraphicFramePr>
        <p:xfrm>
          <a:off x="2133599" y="3048000"/>
          <a:ext cx="193431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9" name="方程式" r:id="rId12" imgW="139680" imgH="164880" progId="Equation.3">
                  <p:embed/>
                </p:oleObj>
              </mc:Choice>
              <mc:Fallback>
                <p:oleObj name="方程式" r:id="rId12" imgW="1396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33599" y="3048000"/>
                        <a:ext cx="193431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030710"/>
              </p:ext>
            </p:extLst>
          </p:nvPr>
        </p:nvGraphicFramePr>
        <p:xfrm>
          <a:off x="1371600" y="3048000"/>
          <a:ext cx="241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0" name="方程式" r:id="rId14" imgW="139579" imgH="177646" progId="Equation.3">
                  <p:embed/>
                </p:oleObj>
              </mc:Choice>
              <mc:Fallback>
                <p:oleObj name="方程式" r:id="rId14" imgW="139579" imgH="177646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48000"/>
                        <a:ext cx="241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260298"/>
              </p:ext>
            </p:extLst>
          </p:nvPr>
        </p:nvGraphicFramePr>
        <p:xfrm>
          <a:off x="2362200" y="2667000"/>
          <a:ext cx="1936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1" name="方程式" r:id="rId15" imgW="139680" imgH="164880" progId="Equation.3">
                  <p:embed/>
                </p:oleObj>
              </mc:Choice>
              <mc:Fallback>
                <p:oleObj name="方程式" r:id="rId15" imgW="139680" imgH="164880" progId="Equation.3">
                  <p:embed/>
                  <p:pic>
                    <p:nvPicPr>
                      <p:cNvPr id="0" name="物件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667000"/>
                        <a:ext cx="193675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199881"/>
              </p:ext>
            </p:extLst>
          </p:nvPr>
        </p:nvGraphicFramePr>
        <p:xfrm>
          <a:off x="7609840" y="11430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Roll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Pitch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Yaw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367226"/>
              </p:ext>
            </p:extLst>
          </p:nvPr>
        </p:nvGraphicFramePr>
        <p:xfrm>
          <a:off x="7686040" y="1219200"/>
          <a:ext cx="2286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2" name="方程式" r:id="rId17" imgW="152268" imgH="164957" progId="Equation.3">
                  <p:embed/>
                </p:oleObj>
              </mc:Choice>
              <mc:Fallback>
                <p:oleObj name="方程式" r:id="rId17" imgW="152268" imgH="164957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040" y="1219200"/>
                        <a:ext cx="228600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物件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727187"/>
              </p:ext>
            </p:extLst>
          </p:nvPr>
        </p:nvGraphicFramePr>
        <p:xfrm>
          <a:off x="7686040" y="1524000"/>
          <a:ext cx="2286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3" name="方程式" r:id="rId18" imgW="139579" imgH="177646" progId="Equation.3">
                  <p:embed/>
                </p:oleObj>
              </mc:Choice>
              <mc:Fallback>
                <p:oleObj name="方程式" r:id="rId18" imgW="139579" imgH="177646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040" y="1524000"/>
                        <a:ext cx="22860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物件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493710"/>
              </p:ext>
            </p:extLst>
          </p:nvPr>
        </p:nvGraphicFramePr>
        <p:xfrm>
          <a:off x="7686040" y="19050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4" name="方程式" r:id="rId19" imgW="126835" imgH="202936" progId="Equation.3">
                  <p:embed/>
                </p:oleObj>
              </mc:Choice>
              <mc:Fallback>
                <p:oleObj name="方程式" r:id="rId19" imgW="126835" imgH="202936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040" y="1905000"/>
                        <a:ext cx="2286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86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964612" cy="863600"/>
          </a:xfrm>
        </p:spPr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(10/14)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不等於</a:t>
            </a:r>
            <a:r>
              <a:rPr lang="zh-TW" altLang="en-US" dirty="0" smtClean="0"/>
              <a:t>   </a:t>
            </a:r>
            <a:r>
              <a:rPr lang="en-US" altLang="zh-TW" dirty="0"/>
              <a:t>90</a:t>
            </a:r>
            <a:r>
              <a:rPr lang="zh-TW" altLang="en-US" dirty="0" smtClean="0"/>
              <a:t>度</a:t>
            </a:r>
            <a:endParaRPr lang="en-US" altLang="zh-TW" dirty="0" smtClean="0"/>
          </a:p>
          <a:p>
            <a:pPr lvl="1"/>
            <a:r>
              <a:rPr lang="zh-TW" altLang="en-US" dirty="0"/>
              <a:t> 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故可得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endParaRPr lang="en-US" altLang="zh-TW" sz="1000" dirty="0" smtClean="0"/>
          </a:p>
          <a:p>
            <a:pPr lvl="1"/>
            <a:r>
              <a:rPr lang="zh-TW" altLang="en-US" dirty="0" smtClean="0"/>
              <a:t> 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  </a:t>
            </a:r>
            <a:endParaRPr lang="en-US" altLang="zh-TW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04687"/>
              </p:ext>
            </p:extLst>
          </p:nvPr>
        </p:nvGraphicFramePr>
        <p:xfrm>
          <a:off x="533400" y="1295400"/>
          <a:ext cx="3048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3" name="方程式" r:id="rId3" imgW="139579" imgH="177646" progId="Equation.3">
                  <p:embed/>
                </p:oleObj>
              </mc:Choice>
              <mc:Fallback>
                <p:oleObj name="方程式" r:id="rId3" imgW="139579" imgH="177646" progId="Equation.3">
                  <p:embed/>
                  <p:pic>
                    <p:nvPicPr>
                      <p:cNvPr id="0" name="物件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3048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329020"/>
              </p:ext>
            </p:extLst>
          </p:nvPr>
        </p:nvGraphicFramePr>
        <p:xfrm>
          <a:off x="1828800" y="1357313"/>
          <a:ext cx="2698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4" name="方程式" r:id="rId5" imgW="139579" imgH="164957" progId="Equation.3">
                  <p:embed/>
                </p:oleObj>
              </mc:Choice>
              <mc:Fallback>
                <p:oleObj name="方程式" r:id="rId5" imgW="139579" imgH="164957" progId="Equation.3">
                  <p:embed/>
                  <p:pic>
                    <p:nvPicPr>
                      <p:cNvPr id="0" name="物件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357313"/>
                        <a:ext cx="26987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6996"/>
              </p:ext>
            </p:extLst>
          </p:nvPr>
        </p:nvGraphicFramePr>
        <p:xfrm>
          <a:off x="4876800" y="1066800"/>
          <a:ext cx="4159250" cy="248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5" name="Equation" r:id="rId7" imgW="2819160" imgH="1688760" progId="Equation.DSMT4">
                  <p:embed/>
                </p:oleObj>
              </mc:Choice>
              <mc:Fallback>
                <p:oleObj name="Equation" r:id="rId7" imgW="2819160" imgH="168876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066800"/>
                        <a:ext cx="4159250" cy="248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898128"/>
              </p:ext>
            </p:extLst>
          </p:nvPr>
        </p:nvGraphicFramePr>
        <p:xfrm>
          <a:off x="990600" y="1752600"/>
          <a:ext cx="3828136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6" name="Equation" r:id="rId9" imgW="2044440" imgH="482400" progId="Equation.DSMT4">
                  <p:embed/>
                </p:oleObj>
              </mc:Choice>
              <mc:Fallback>
                <p:oleObj name="Equation" r:id="rId9" imgW="20444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0600" y="1752600"/>
                        <a:ext cx="3828136" cy="903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589176"/>
              </p:ext>
            </p:extLst>
          </p:nvPr>
        </p:nvGraphicFramePr>
        <p:xfrm>
          <a:off x="1196975" y="2895600"/>
          <a:ext cx="285115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7" name="Equation" r:id="rId11" imgW="1447560" imgH="888840" progId="Equation.DSMT4">
                  <p:embed/>
                </p:oleObj>
              </mc:Choice>
              <mc:Fallback>
                <p:oleObj name="Equation" r:id="rId11" imgW="14475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6975" y="2895600"/>
                        <a:ext cx="2851150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722020"/>
              </p:ext>
            </p:extLst>
          </p:nvPr>
        </p:nvGraphicFramePr>
        <p:xfrm>
          <a:off x="1041400" y="4791075"/>
          <a:ext cx="19970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8" name="Equation" r:id="rId13" imgW="1244520" imgH="253800" progId="Equation.DSMT4">
                  <p:embed/>
                </p:oleObj>
              </mc:Choice>
              <mc:Fallback>
                <p:oleObj name="Equation" r:id="rId13" imgW="124452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4791075"/>
                        <a:ext cx="1997075" cy="401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74951"/>
              </p:ext>
            </p:extLst>
          </p:nvPr>
        </p:nvGraphicFramePr>
        <p:xfrm>
          <a:off x="1027113" y="5476875"/>
          <a:ext cx="2030412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9" name="Equation" r:id="rId15" imgW="1269720" imgH="253800" progId="Equation.DSMT4">
                  <p:embed/>
                </p:oleObj>
              </mc:Choice>
              <mc:Fallback>
                <p:oleObj name="Equation" r:id="rId15" imgW="1269720" imgH="253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5476875"/>
                        <a:ext cx="2030412" cy="401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5410200" y="1143000"/>
            <a:ext cx="457200" cy="685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410200" y="2514600"/>
            <a:ext cx="381000" cy="685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248400" y="1828800"/>
            <a:ext cx="2667000" cy="3429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791200" y="3162300"/>
            <a:ext cx="762000" cy="3429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90600" y="4724400"/>
            <a:ext cx="2057400" cy="533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90600" y="5410200"/>
            <a:ext cx="2057400" cy="533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37726"/>
              </p:ext>
            </p:extLst>
          </p:nvPr>
        </p:nvGraphicFramePr>
        <p:xfrm>
          <a:off x="7505065" y="53721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Roll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Pitch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Yaw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550626"/>
              </p:ext>
            </p:extLst>
          </p:nvPr>
        </p:nvGraphicFramePr>
        <p:xfrm>
          <a:off x="7581265" y="5448300"/>
          <a:ext cx="2286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40" name="方程式" r:id="rId17" imgW="152268" imgH="164957" progId="Equation.3">
                  <p:embed/>
                </p:oleObj>
              </mc:Choice>
              <mc:Fallback>
                <p:oleObj name="方程式" r:id="rId17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265" y="5448300"/>
                        <a:ext cx="228600" cy="242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032571"/>
              </p:ext>
            </p:extLst>
          </p:nvPr>
        </p:nvGraphicFramePr>
        <p:xfrm>
          <a:off x="7581265" y="5753100"/>
          <a:ext cx="228600" cy="28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41" name="方程式" r:id="rId19" imgW="139579" imgH="177646" progId="Equation.3">
                  <p:embed/>
                </p:oleObj>
              </mc:Choice>
              <mc:Fallback>
                <p:oleObj name="方程式" r:id="rId19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265" y="5753100"/>
                        <a:ext cx="228600" cy="289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物件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925251"/>
              </p:ext>
            </p:extLst>
          </p:nvPr>
        </p:nvGraphicFramePr>
        <p:xfrm>
          <a:off x="7581265" y="61341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42" name="方程式" r:id="rId20" imgW="126835" imgH="202936" progId="Equation.3">
                  <p:embed/>
                </p:oleObj>
              </mc:Choice>
              <mc:Fallback>
                <p:oleObj name="方程式" r:id="rId20" imgW="126835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265" y="6134100"/>
                        <a:ext cx="228600" cy="342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80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888412" cy="863600"/>
          </a:xfrm>
        </p:spPr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(11/14)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等於</a:t>
            </a:r>
            <a:r>
              <a:rPr lang="zh-TW" altLang="en-US" dirty="0" smtClean="0"/>
              <a:t>   </a:t>
            </a:r>
            <a:r>
              <a:rPr lang="en-US" altLang="zh-TW" dirty="0"/>
              <a:t>90</a:t>
            </a:r>
            <a:r>
              <a:rPr lang="zh-TW" altLang="en-US" dirty="0" smtClean="0"/>
              <a:t>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此時</a:t>
            </a:r>
            <a:r>
              <a:rPr lang="zh-TW" altLang="en-US" dirty="0"/>
              <a:t>可再</a:t>
            </a:r>
            <a:r>
              <a:rPr lang="zh-TW" altLang="en-US" dirty="0" smtClean="0"/>
              <a:t>分成兩種情況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   </a:t>
            </a:r>
            <a:endParaRPr lang="en-US" altLang="zh-TW" dirty="0" smtClean="0"/>
          </a:p>
          <a:p>
            <a:pPr lvl="2"/>
            <a:r>
              <a:rPr lang="zh-TW" altLang="en-US" dirty="0"/>
              <a:t> </a:t>
            </a:r>
            <a:r>
              <a:rPr lang="zh-TW" altLang="en-US" dirty="0" smtClean="0"/>
              <a:t>  </a:t>
            </a:r>
            <a:endParaRPr lang="en-US" altLang="zh-TW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630354"/>
              </p:ext>
            </p:extLst>
          </p:nvPr>
        </p:nvGraphicFramePr>
        <p:xfrm>
          <a:off x="533400" y="1295400"/>
          <a:ext cx="3048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48" name="方程式" r:id="rId3" imgW="139579" imgH="177646" progId="Equation.3">
                  <p:embed/>
                </p:oleObj>
              </mc:Choice>
              <mc:Fallback>
                <p:oleObj name="方程式" r:id="rId3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3048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87030"/>
              </p:ext>
            </p:extLst>
          </p:nvPr>
        </p:nvGraphicFramePr>
        <p:xfrm>
          <a:off x="1482725" y="1357313"/>
          <a:ext cx="2698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49" name="方程式" r:id="rId5" imgW="139579" imgH="164957" progId="Equation.3">
                  <p:embed/>
                </p:oleObj>
              </mc:Choice>
              <mc:Fallback>
                <p:oleObj name="方程式" r:id="rId5" imgW="139579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725" y="1357313"/>
                        <a:ext cx="26987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910586"/>
              </p:ext>
            </p:extLst>
          </p:nvPr>
        </p:nvGraphicFramePr>
        <p:xfrm>
          <a:off x="1476375" y="4800600"/>
          <a:ext cx="66833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0" name="Equation" r:id="rId7" imgW="431640" imgH="228600" progId="Equation.DSMT4">
                  <p:embed/>
                </p:oleObj>
              </mc:Choice>
              <mc:Fallback>
                <p:oleObj name="Equation" r:id="rId7" imgW="43164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800600"/>
                        <a:ext cx="668338" cy="347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物件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115460"/>
              </p:ext>
            </p:extLst>
          </p:nvPr>
        </p:nvGraphicFramePr>
        <p:xfrm>
          <a:off x="1485900" y="5181600"/>
          <a:ext cx="6889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1" name="Equation" r:id="rId9" imgW="444240" imgH="228600" progId="Equation.DSMT4">
                  <p:embed/>
                </p:oleObj>
              </mc:Choice>
              <mc:Fallback>
                <p:oleObj name="Equation" r:id="rId9" imgW="444240" imgH="228600" progId="Equation.DSMT4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5181600"/>
                        <a:ext cx="68897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731624"/>
              </p:ext>
            </p:extLst>
          </p:nvPr>
        </p:nvGraphicFramePr>
        <p:xfrm>
          <a:off x="7391400" y="12954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Roll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Pitch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Yaw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21282"/>
              </p:ext>
            </p:extLst>
          </p:nvPr>
        </p:nvGraphicFramePr>
        <p:xfrm>
          <a:off x="7467600" y="1371600"/>
          <a:ext cx="2286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2" name="方程式" r:id="rId11" imgW="152268" imgH="164957" progId="Equation.3">
                  <p:embed/>
                </p:oleObj>
              </mc:Choice>
              <mc:Fallback>
                <p:oleObj name="方程式" r:id="rId11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371600"/>
                        <a:ext cx="228600" cy="242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883873"/>
              </p:ext>
            </p:extLst>
          </p:nvPr>
        </p:nvGraphicFramePr>
        <p:xfrm>
          <a:off x="7467600" y="1676400"/>
          <a:ext cx="228600" cy="28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3" name="方程式" r:id="rId13" imgW="139579" imgH="177646" progId="Equation.3">
                  <p:embed/>
                </p:oleObj>
              </mc:Choice>
              <mc:Fallback>
                <p:oleObj name="方程式" r:id="rId13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676400"/>
                        <a:ext cx="228600" cy="289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225517"/>
              </p:ext>
            </p:extLst>
          </p:nvPr>
        </p:nvGraphicFramePr>
        <p:xfrm>
          <a:off x="7467600" y="20574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4" name="方程式" r:id="rId14" imgW="126835" imgH="202936" progId="Equation.3">
                  <p:embed/>
                </p:oleObj>
              </mc:Choice>
              <mc:Fallback>
                <p:oleObj name="方程式" r:id="rId14" imgW="126835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057400"/>
                        <a:ext cx="228600" cy="342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891699"/>
              </p:ext>
            </p:extLst>
          </p:nvPr>
        </p:nvGraphicFramePr>
        <p:xfrm>
          <a:off x="974725" y="1765300"/>
          <a:ext cx="6480175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5" name="Equation" r:id="rId16" imgW="3403440" imgH="1193760" progId="Equation.DSMT4">
                  <p:embed/>
                </p:oleObj>
              </mc:Choice>
              <mc:Fallback>
                <p:oleObj name="Equation" r:id="rId16" imgW="340344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4725" y="1765300"/>
                        <a:ext cx="6480175" cy="227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00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964612" cy="863600"/>
          </a:xfrm>
        </p:spPr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(12/14</a:t>
            </a:r>
            <a:r>
              <a:rPr lang="en-US" altLang="zh-TW" sz="3800" dirty="0"/>
              <a:t>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等於</a:t>
            </a:r>
            <a:r>
              <a:rPr lang="zh-TW" altLang="en-US" dirty="0" smtClean="0"/>
              <a:t> </a:t>
            </a:r>
            <a:r>
              <a:rPr lang="zh-TW" altLang="en-US" dirty="0"/>
              <a:t> </a:t>
            </a:r>
            <a:r>
              <a:rPr lang="en-US" altLang="zh-TW" dirty="0" smtClean="0"/>
              <a:t>90</a:t>
            </a:r>
            <a:r>
              <a:rPr lang="zh-TW" altLang="en-US" dirty="0" smtClean="0"/>
              <a:t>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 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b="1" dirty="0"/>
          </a:p>
          <a:p>
            <a:endParaRPr lang="en-US" altLang="zh-TW" b="1" dirty="0" smtClean="0"/>
          </a:p>
          <a:p>
            <a:r>
              <a:rPr lang="zh-TW" altLang="en-US" b="1" dirty="0" smtClean="0"/>
              <a:t> </a:t>
            </a:r>
            <a:endParaRPr lang="en-US" altLang="zh-TW" b="1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398881"/>
              </p:ext>
            </p:extLst>
          </p:nvPr>
        </p:nvGraphicFramePr>
        <p:xfrm>
          <a:off x="533400" y="1295400"/>
          <a:ext cx="3048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2" name="方程式" r:id="rId3" imgW="139579" imgH="177646" progId="Equation.3">
                  <p:embed/>
                </p:oleObj>
              </mc:Choice>
              <mc:Fallback>
                <p:oleObj name="方程式" r:id="rId3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3048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574379"/>
              </p:ext>
            </p:extLst>
          </p:nvPr>
        </p:nvGraphicFramePr>
        <p:xfrm>
          <a:off x="2849563" y="1295400"/>
          <a:ext cx="106362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3" name="Equation" r:id="rId5" imgW="545760" imgH="228600" progId="Equation.DSMT4">
                  <p:embed/>
                </p:oleObj>
              </mc:Choice>
              <mc:Fallback>
                <p:oleObj name="Equation" r:id="rId5" imgW="545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1295400"/>
                        <a:ext cx="106362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743200" y="1219200"/>
            <a:ext cx="1219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211409"/>
              </p:ext>
            </p:extLst>
          </p:nvPr>
        </p:nvGraphicFramePr>
        <p:xfrm>
          <a:off x="993775" y="1876425"/>
          <a:ext cx="7672388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4" name="Equation" r:id="rId7" imgW="4686120" imgH="1917360" progId="Equation.DSMT4">
                  <p:embed/>
                </p:oleObj>
              </mc:Choice>
              <mc:Fallback>
                <p:oleObj name="Equation" r:id="rId7" imgW="4686120" imgH="1917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1876425"/>
                        <a:ext cx="7672388" cy="3152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196490"/>
              </p:ext>
            </p:extLst>
          </p:nvPr>
        </p:nvGraphicFramePr>
        <p:xfrm>
          <a:off x="1131888" y="5334000"/>
          <a:ext cx="50514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5" name="Equation" r:id="rId9" imgW="2806560" imgH="253800" progId="Equation.DSMT4">
                  <p:embed/>
                </p:oleObj>
              </mc:Choice>
              <mc:Fallback>
                <p:oleObj name="Equation" r:id="rId9" imgW="280656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5334000"/>
                        <a:ext cx="5051425" cy="466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731624"/>
              </p:ext>
            </p:extLst>
          </p:nvPr>
        </p:nvGraphicFramePr>
        <p:xfrm>
          <a:off x="7391400" y="12954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Roll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Pitch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Yaw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21282"/>
              </p:ext>
            </p:extLst>
          </p:nvPr>
        </p:nvGraphicFramePr>
        <p:xfrm>
          <a:off x="7467600" y="1371600"/>
          <a:ext cx="2286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6" name="方程式" r:id="rId11" imgW="152268" imgH="164957" progId="Equation.3">
                  <p:embed/>
                </p:oleObj>
              </mc:Choice>
              <mc:Fallback>
                <p:oleObj name="方程式" r:id="rId11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371600"/>
                        <a:ext cx="228600" cy="242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883873"/>
              </p:ext>
            </p:extLst>
          </p:nvPr>
        </p:nvGraphicFramePr>
        <p:xfrm>
          <a:off x="7467600" y="1676400"/>
          <a:ext cx="228600" cy="28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7" name="方程式" r:id="rId13" imgW="139579" imgH="177646" progId="Equation.3">
                  <p:embed/>
                </p:oleObj>
              </mc:Choice>
              <mc:Fallback>
                <p:oleObj name="方程式" r:id="rId13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676400"/>
                        <a:ext cx="228600" cy="289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225517"/>
              </p:ext>
            </p:extLst>
          </p:nvPr>
        </p:nvGraphicFramePr>
        <p:xfrm>
          <a:off x="7467600" y="20574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8" name="方程式" r:id="rId14" imgW="126835" imgH="202936" progId="Equation.3">
                  <p:embed/>
                </p:oleObj>
              </mc:Choice>
              <mc:Fallback>
                <p:oleObj name="方程式" r:id="rId14" imgW="126835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057400"/>
                        <a:ext cx="228600" cy="342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1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機器手臂</a:t>
            </a:r>
            <a:r>
              <a:rPr lang="zh-TW" altLang="en-US" dirty="0" smtClean="0"/>
              <a:t>運動學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機器手臂</a:t>
            </a:r>
            <a:r>
              <a:rPr lang="zh-TW" altLang="en-US" dirty="0" smtClean="0"/>
              <a:t>運動學</a:t>
            </a:r>
            <a:r>
              <a:rPr lang="zh-TW" altLang="en-US" dirty="0"/>
              <a:t>的</a:t>
            </a:r>
            <a:r>
              <a:rPr lang="zh-TW" altLang="en-US" dirty="0" smtClean="0"/>
              <a:t>用途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233737" y="3280874"/>
            <a:ext cx="2219325" cy="762000"/>
            <a:chOff x="3886200" y="2546866"/>
            <a:chExt cx="1609725" cy="762000"/>
          </a:xfrm>
        </p:grpSpPr>
        <p:sp>
          <p:nvSpPr>
            <p:cNvPr id="14" name="向右箭號 13"/>
            <p:cNvSpPr/>
            <p:nvPr/>
          </p:nvSpPr>
          <p:spPr>
            <a:xfrm>
              <a:off x="3895725" y="2546866"/>
              <a:ext cx="16002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886200" y="2743200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+mj-lt"/>
                  <a:ea typeface="+mj-ea"/>
                </a:rPr>
                <a:t>各軸角度和位置</a:t>
              </a:r>
              <a:r>
                <a:rPr lang="en-US" altLang="zh-TW" dirty="0" smtClean="0">
                  <a:latin typeface="+mj-lt"/>
                  <a:ea typeface="+mj-ea"/>
                </a:rPr>
                <a:t>=?</a:t>
              </a:r>
              <a:endParaRPr lang="zh-TW" altLang="en-US" dirty="0">
                <a:latin typeface="+mj-lt"/>
                <a:ea typeface="+mj-ea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6" b="91137" l="9928" r="89982">
                        <a14:foregroundMark x1="54693" y1="86130" x2="54964" y2="89378"/>
                        <a14:foregroundMark x1="78791" y1="85656" x2="77347" y2="91137"/>
                        <a14:foregroundMark x1="16877" y1="52368" x2="17509" y2="54330"/>
                        <a14:foregroundMark x1="20397" y1="51691" x2="20939" y2="52774"/>
                        <a14:foregroundMark x1="20397" y1="54127" x2="20397" y2="54127"/>
                        <a14:foregroundMark x1="75000" y1="89581" x2="74729" y2="90866"/>
                        <a14:backgroundMark x1="46209" y1="73275" x2="46570" y2="83288"/>
                        <a14:backgroundMark x1="43953" y1="61096" x2="38448" y2="86333"/>
                        <a14:backgroundMark x1="51805" y1="38836" x2="51173" y2="59134"/>
                        <a14:backgroundMark x1="48827" y1="64547" x2="51805" y2="62179"/>
                        <a14:backgroundMark x1="53520" y1="62585" x2="53520" y2="63261"/>
                        <a14:backgroundMark x1="76173" y1="52571" x2="75903" y2="26252"/>
                        <a14:backgroundMark x1="25361" y1="31664" x2="40433" y2="25372"/>
                        <a14:backgroundMark x1="33755" y1="41475" x2="39260" y2="38836"/>
                        <a14:backgroundMark x1="18953" y1="58457" x2="14260" y2="58254"/>
                        <a14:backgroundMark x1="14260" y1="58254" x2="13177" y2="52165"/>
                        <a14:backgroundMark x1="81593" y1="24820" x2="81593" y2="33883"/>
                        <a14:backgroundMark x1="83654" y1="80947" x2="84615" y2="87951"/>
                        <a14:backgroundMark x1="42995" y1="84655" x2="43681" y2="89289"/>
                        <a14:backgroundMark x1="45879" y1="65499" x2="46154" y2="70340"/>
                        <a14:backgroundMark x1="77198" y1="22039" x2="75687" y2="29866"/>
                        <a14:backgroundMark x1="74176" y1="22039" x2="74451" y2="25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8" y="1657212"/>
            <a:ext cx="3027790" cy="40388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989" y1="45873" x2="70307" y2="28214"/>
                        <a14:foregroundMark x1="24639" y1="51150" x2="29152" y2="49256"/>
                        <a14:foregroundMark x1="30415" y1="48917" x2="34657" y2="46414"/>
                        <a14:foregroundMark x1="29693" y1="46617" x2="33213" y2="44181"/>
                        <a14:foregroundMark x1="65523" y1="32138" x2="69314" y2="31191"/>
                        <a14:foregroundMark x1="60560" y1="77267" x2="59747" y2="89513"/>
                        <a14:foregroundMark x1="70578" y1="77876" x2="70036" y2="86874"/>
                        <a14:foregroundMark x1="74097" y1="78214" x2="74278" y2="87821"/>
                        <a14:foregroundMark x1="66787" y1="78417" x2="67058" y2="87821"/>
                        <a14:foregroundMark x1="67509" y1="88972" x2="75361" y2="88972"/>
                        <a14:foregroundMark x1="75812" y1="88972" x2="77617" y2="70501"/>
                        <a14:foregroundMark x1="73827" y1="71651" x2="59747" y2="71989"/>
                        <a14:foregroundMark x1="81588" y1="82341" x2="79874" y2="89107"/>
                        <a14:foregroundMark x1="78069" y1="88972" x2="82581" y2="88566"/>
                        <a14:foregroundMark x1="56769" y1="63194" x2="57491" y2="68471"/>
                        <a14:foregroundMark x1="61011" y1="67321" x2="71029" y2="69959"/>
                        <a14:foregroundMark x1="78610" y1="67862" x2="81318" y2="72598"/>
                        <a14:foregroundMark x1="73556" y1="67727" x2="75812" y2="59405"/>
                        <a14:foregroundMark x1="65523" y1="60893" x2="68321" y2="51150"/>
                        <a14:foregroundMark x1="74278" y1="49865" x2="79061" y2="21989"/>
                        <a14:foregroundMark x1="80596" y1="34777" x2="79061" y2="42287"/>
                        <a14:foregroundMark x1="78339" y1="47767" x2="77617" y2="54736"/>
                        <a14:foregroundMark x1="79874" y1="29161" x2="81137" y2="35724"/>
                        <a14:foregroundMark x1="82088" y1="76178" x2="82562" y2="82578"/>
                        <a14:backgroundMark x1="26895" y1="32341" x2="61552" y2="18403"/>
                        <a14:backgroundMark x1="23195" y1="71245" x2="40704" y2="57713"/>
                        <a14:backgroundMark x1="43682" y1="50609" x2="60018" y2="43640"/>
                        <a14:backgroundMark x1="31679" y1="78214" x2="44946" y2="66373"/>
                        <a14:backgroundMark x1="29152" y1="40460" x2="32942" y2="42152"/>
                        <a14:backgroundMark x1="58303" y1="59405" x2="53249" y2="59066"/>
                        <a14:backgroundMark x1="51715" y1="64682" x2="51264" y2="70298"/>
                        <a14:backgroundMark x1="48517" y1="57244" x2="48517" y2="78756"/>
                        <a14:backgroundMark x1="52550" y1="58578" x2="52550" y2="62756"/>
                        <a14:backgroundMark x1="31198" y1="41689" x2="19810" y2="42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26"/>
          <a:stretch/>
        </p:blipFill>
        <p:spPr>
          <a:xfrm>
            <a:off x="4876800" y="1289566"/>
            <a:ext cx="350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964612" cy="863600"/>
          </a:xfrm>
        </p:spPr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(13/14)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等於-90</a:t>
            </a:r>
            <a:r>
              <a:rPr lang="zh-TW" altLang="en-US" dirty="0" smtClean="0"/>
              <a:t>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 smtClean="0"/>
              <a:t> 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533400" y="1295400"/>
            <a:ext cx="3009900" cy="436563"/>
            <a:chOff x="533400" y="1295400"/>
            <a:chExt cx="3009900" cy="436563"/>
          </a:xfrm>
        </p:grpSpPr>
        <p:graphicFrame>
          <p:nvGraphicFramePr>
            <p:cNvPr id="4" name="物件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2268250"/>
                </p:ext>
              </p:extLst>
            </p:nvPr>
          </p:nvGraphicFramePr>
          <p:xfrm>
            <a:off x="533400" y="1295400"/>
            <a:ext cx="304800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42" name="方程式" r:id="rId3" imgW="139579" imgH="177646" progId="Equation.3">
                    <p:embed/>
                  </p:oleObj>
                </mc:Choice>
                <mc:Fallback>
                  <p:oleObj name="方程式" r:id="rId3" imgW="139579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1295400"/>
                          <a:ext cx="304800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物件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0794723"/>
                </p:ext>
              </p:extLst>
            </p:nvPr>
          </p:nvGraphicFramePr>
          <p:xfrm>
            <a:off x="2703513" y="1295400"/>
            <a:ext cx="839787" cy="436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43" name="Equation" r:id="rId5" imgW="431640" imgH="228600" progId="Equation.DSMT4">
                    <p:embed/>
                  </p:oleObj>
                </mc:Choice>
                <mc:Fallback>
                  <p:oleObj name="Equation" r:id="rId5" imgW="431640" imgH="228600" progId="Equation.DSMT4">
                    <p:embed/>
                    <p:pic>
                      <p:nvPicPr>
                        <p:cNvPr id="0" name="物件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513" y="1295400"/>
                          <a:ext cx="839787" cy="436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 13"/>
          <p:cNvSpPr/>
          <p:nvPr/>
        </p:nvSpPr>
        <p:spPr>
          <a:xfrm>
            <a:off x="2667000" y="1219200"/>
            <a:ext cx="1066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267584"/>
              </p:ext>
            </p:extLst>
          </p:nvPr>
        </p:nvGraphicFramePr>
        <p:xfrm>
          <a:off x="947738" y="1876425"/>
          <a:ext cx="7594600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4" name="Equation" r:id="rId7" imgW="4635360" imgH="1917360" progId="Equation.DSMT4">
                  <p:embed/>
                </p:oleObj>
              </mc:Choice>
              <mc:Fallback>
                <p:oleObj name="Equation" r:id="rId7" imgW="4635360" imgH="191736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1876425"/>
                        <a:ext cx="7594600" cy="3154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001495"/>
              </p:ext>
            </p:extLst>
          </p:nvPr>
        </p:nvGraphicFramePr>
        <p:xfrm>
          <a:off x="912813" y="5334000"/>
          <a:ext cx="53879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5" name="Equation" r:id="rId9" imgW="3098520" imgH="253800" progId="Equation.DSMT4">
                  <p:embed/>
                </p:oleObj>
              </mc:Choice>
              <mc:Fallback>
                <p:oleObj name="Equation" r:id="rId9" imgW="3098520" imgH="2538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5334000"/>
                        <a:ext cx="5387975" cy="447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022340"/>
              </p:ext>
            </p:extLst>
          </p:nvPr>
        </p:nvGraphicFramePr>
        <p:xfrm>
          <a:off x="7391400" y="12954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Roll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Pitch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Yaw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003064"/>
              </p:ext>
            </p:extLst>
          </p:nvPr>
        </p:nvGraphicFramePr>
        <p:xfrm>
          <a:off x="7467600" y="1371600"/>
          <a:ext cx="2286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6" name="方程式" r:id="rId11" imgW="152268" imgH="164957" progId="Equation.3">
                  <p:embed/>
                </p:oleObj>
              </mc:Choice>
              <mc:Fallback>
                <p:oleObj name="方程式" r:id="rId11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371600"/>
                        <a:ext cx="228600" cy="242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563242"/>
              </p:ext>
            </p:extLst>
          </p:nvPr>
        </p:nvGraphicFramePr>
        <p:xfrm>
          <a:off x="7467600" y="1676400"/>
          <a:ext cx="228600" cy="28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7" name="方程式" r:id="rId13" imgW="139579" imgH="177646" progId="Equation.3">
                  <p:embed/>
                </p:oleObj>
              </mc:Choice>
              <mc:Fallback>
                <p:oleObj name="方程式" r:id="rId13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676400"/>
                        <a:ext cx="228600" cy="289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405026"/>
              </p:ext>
            </p:extLst>
          </p:nvPr>
        </p:nvGraphicFramePr>
        <p:xfrm>
          <a:off x="7467600" y="20574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8" name="方程式" r:id="rId14" imgW="126835" imgH="202936" progId="Equation.3">
                  <p:embed/>
                </p:oleObj>
              </mc:Choice>
              <mc:Fallback>
                <p:oleObj name="方程式" r:id="rId14" imgW="126835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057400"/>
                        <a:ext cx="228600" cy="342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38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964612" cy="863600"/>
          </a:xfrm>
        </p:spPr>
        <p:txBody>
          <a:bodyPr/>
          <a:lstStyle/>
          <a:p>
            <a:r>
              <a:rPr lang="zh-TW" altLang="en-US" sz="3800" dirty="0"/>
              <a:t>正運動學 </a:t>
            </a:r>
            <a:r>
              <a:rPr lang="en-US" altLang="zh-TW" sz="3800" dirty="0"/>
              <a:t>- </a:t>
            </a:r>
            <a:r>
              <a:rPr lang="zh-TW" altLang="zh-TW" sz="3800" dirty="0"/>
              <a:t>分析末端點的姿態</a:t>
            </a:r>
            <a:r>
              <a:rPr lang="zh-TW" altLang="zh-TW" sz="3800" dirty="0" smtClean="0"/>
              <a:t>角度</a:t>
            </a:r>
            <a:r>
              <a:rPr lang="en-US" altLang="zh-TW" sz="3800" dirty="0" smtClean="0"/>
              <a:t> (14/14)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經觀察可發現在   </a:t>
            </a:r>
            <a:r>
              <a:rPr lang="en-US" altLang="zh-TW" dirty="0" smtClean="0"/>
              <a:t>=</a:t>
            </a:r>
            <a:r>
              <a:rPr lang="zh-TW" altLang="en-US" dirty="0" smtClean="0"/>
              <a:t>   </a:t>
            </a:r>
            <a:r>
              <a:rPr lang="en-US" altLang="zh-TW" dirty="0" smtClean="0"/>
              <a:t>90</a:t>
            </a:r>
            <a:r>
              <a:rPr lang="zh-TW" altLang="en-US" dirty="0" smtClean="0"/>
              <a:t>度時並無法正確解析出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故當    </a:t>
            </a:r>
            <a:r>
              <a:rPr lang="en-US" altLang="zh-TW" dirty="0"/>
              <a:t>=</a:t>
            </a:r>
            <a:r>
              <a:rPr lang="zh-TW" altLang="en-US" dirty="0"/>
              <a:t>   </a:t>
            </a:r>
            <a:r>
              <a:rPr lang="en-US" altLang="zh-TW" dirty="0" smtClean="0"/>
              <a:t>90</a:t>
            </a:r>
            <a:r>
              <a:rPr lang="zh-TW" altLang="en-US" dirty="0" smtClean="0"/>
              <a:t>時，    與      公式更改如下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</a:t>
            </a:r>
            <a:endParaRPr lang="en-US" altLang="zh-TW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986113"/>
              </p:ext>
            </p:extLst>
          </p:nvPr>
        </p:nvGraphicFramePr>
        <p:xfrm>
          <a:off x="3048000" y="1295400"/>
          <a:ext cx="304800" cy="387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9" name="方程式" r:id="rId3" imgW="139680" imgH="177480" progId="Equation.3">
                  <p:embed/>
                </p:oleObj>
              </mc:Choice>
              <mc:Fallback>
                <p:oleObj name="方程式" r:id="rId3" imgW="1396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1295400"/>
                        <a:ext cx="304800" cy="387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964985"/>
              </p:ext>
            </p:extLst>
          </p:nvPr>
        </p:nvGraphicFramePr>
        <p:xfrm>
          <a:off x="3581400" y="1295400"/>
          <a:ext cx="2698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0" name="方程式" r:id="rId5" imgW="139579" imgH="164957" progId="Equation.3">
                  <p:embed/>
                </p:oleObj>
              </mc:Choice>
              <mc:Fallback>
                <p:oleObj name="方程式" r:id="rId5" imgW="139579" imgH="164957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295400"/>
                        <a:ext cx="26987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150250"/>
              </p:ext>
            </p:extLst>
          </p:nvPr>
        </p:nvGraphicFramePr>
        <p:xfrm>
          <a:off x="7772400" y="1295400"/>
          <a:ext cx="9413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1" name="方程式" r:id="rId7" imgW="431640" imgH="215640" progId="Equation.3">
                  <p:embed/>
                </p:oleObj>
              </mc:Choice>
              <mc:Fallback>
                <p:oleObj name="方程式" r:id="rId7" imgW="431640" imgH="21564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1295400"/>
                        <a:ext cx="9413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003408"/>
              </p:ext>
            </p:extLst>
          </p:nvPr>
        </p:nvGraphicFramePr>
        <p:xfrm>
          <a:off x="1295400" y="1828800"/>
          <a:ext cx="3048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2" name="方程式" r:id="rId9" imgW="139680" imgH="177480" progId="Equation.3">
                  <p:embed/>
                </p:oleObj>
              </mc:Choice>
              <mc:Fallback>
                <p:oleObj name="方程式" r:id="rId9" imgW="139680" imgH="17748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828800"/>
                        <a:ext cx="3048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026972"/>
              </p:ext>
            </p:extLst>
          </p:nvPr>
        </p:nvGraphicFramePr>
        <p:xfrm>
          <a:off x="1828800" y="1828800"/>
          <a:ext cx="2698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3" name="方程式" r:id="rId11" imgW="139579" imgH="164957" progId="Equation.3">
                  <p:embed/>
                </p:oleObj>
              </mc:Choice>
              <mc:Fallback>
                <p:oleObj name="方程式" r:id="rId11" imgW="139579" imgH="164957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828800"/>
                        <a:ext cx="26987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81704"/>
              </p:ext>
            </p:extLst>
          </p:nvPr>
        </p:nvGraphicFramePr>
        <p:xfrm>
          <a:off x="3200400" y="1828800"/>
          <a:ext cx="3587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4" name="方程式" r:id="rId12" imgW="164880" imgH="177480" progId="Equation.3">
                  <p:embed/>
                </p:oleObj>
              </mc:Choice>
              <mc:Fallback>
                <p:oleObj name="方程式" r:id="rId12" imgW="164880" imgH="17748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828800"/>
                        <a:ext cx="3587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222031"/>
              </p:ext>
            </p:extLst>
          </p:nvPr>
        </p:nvGraphicFramePr>
        <p:xfrm>
          <a:off x="4038600" y="1752600"/>
          <a:ext cx="3048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5" name="方程式" r:id="rId14" imgW="139680" imgH="203040" progId="Equation.3">
                  <p:embed/>
                </p:oleObj>
              </mc:Choice>
              <mc:Fallback>
                <p:oleObj name="方程式" r:id="rId14" imgW="139680" imgH="20304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752600"/>
                        <a:ext cx="3048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357003"/>
              </p:ext>
            </p:extLst>
          </p:nvPr>
        </p:nvGraphicFramePr>
        <p:xfrm>
          <a:off x="1738313" y="2946400"/>
          <a:ext cx="2717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6" name="Equation" r:id="rId16" imgW="1244520" imgH="431640" progId="Equation.DSMT4">
                  <p:embed/>
                </p:oleObj>
              </mc:Choice>
              <mc:Fallback>
                <p:oleObj name="Equation" r:id="rId16" imgW="1244520" imgH="431640" progId="Equation.DSMT4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3" y="2946400"/>
                        <a:ext cx="27178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555638"/>
              </p:ext>
            </p:extLst>
          </p:nvPr>
        </p:nvGraphicFramePr>
        <p:xfrm>
          <a:off x="7467600" y="25908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Roll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Pitch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Yaw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物件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306166"/>
              </p:ext>
            </p:extLst>
          </p:nvPr>
        </p:nvGraphicFramePr>
        <p:xfrm>
          <a:off x="7543800" y="2667000"/>
          <a:ext cx="2286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7" name="方程式" r:id="rId18" imgW="152268" imgH="164957" progId="Equation.3">
                  <p:embed/>
                </p:oleObj>
              </mc:Choice>
              <mc:Fallback>
                <p:oleObj name="方程式" r:id="rId18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667000"/>
                        <a:ext cx="228600" cy="242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物件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809737"/>
              </p:ext>
            </p:extLst>
          </p:nvPr>
        </p:nvGraphicFramePr>
        <p:xfrm>
          <a:off x="7543800" y="2971800"/>
          <a:ext cx="228600" cy="28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8" name="方程式" r:id="rId20" imgW="139579" imgH="177646" progId="Equation.3">
                  <p:embed/>
                </p:oleObj>
              </mc:Choice>
              <mc:Fallback>
                <p:oleObj name="方程式" r:id="rId20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971800"/>
                        <a:ext cx="228600" cy="289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757010"/>
              </p:ext>
            </p:extLst>
          </p:nvPr>
        </p:nvGraphicFramePr>
        <p:xfrm>
          <a:off x="7543800" y="33528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9" name="方程式" r:id="rId22" imgW="126835" imgH="202936" progId="Equation.3">
                  <p:embed/>
                </p:oleObj>
              </mc:Choice>
              <mc:Fallback>
                <p:oleObj name="方程式" r:id="rId22" imgW="126835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352800"/>
                        <a:ext cx="228600" cy="342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418729"/>
              </p:ext>
            </p:extLst>
          </p:nvPr>
        </p:nvGraphicFramePr>
        <p:xfrm>
          <a:off x="709612" y="2286000"/>
          <a:ext cx="11953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50" name="Equation" r:id="rId24" imgW="495000" imgH="177480" progId="Equation.DSMT4">
                  <p:embed/>
                </p:oleObj>
              </mc:Choice>
              <mc:Fallback>
                <p:oleObj name="Equation" r:id="rId24" imgW="4950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9612" y="2286000"/>
                        <a:ext cx="119538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66195"/>
              </p:ext>
            </p:extLst>
          </p:nvPr>
        </p:nvGraphicFramePr>
        <p:xfrm>
          <a:off x="685800" y="4343400"/>
          <a:ext cx="1447800" cy="440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51" name="Equation" r:id="rId26" imgW="583920" imgH="177480" progId="Equation.DSMT4">
                  <p:embed/>
                </p:oleObj>
              </mc:Choice>
              <mc:Fallback>
                <p:oleObj name="Equation" r:id="rId26" imgW="5839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5800" y="4343400"/>
                        <a:ext cx="1447800" cy="440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649119"/>
              </p:ext>
            </p:extLst>
          </p:nvPr>
        </p:nvGraphicFramePr>
        <p:xfrm>
          <a:off x="1725613" y="5181600"/>
          <a:ext cx="29718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52" name="Equation" r:id="rId28" imgW="1358640" imgH="431640" progId="Equation.DSMT4">
                  <p:embed/>
                </p:oleObj>
              </mc:Choice>
              <mc:Fallback>
                <p:oleObj name="Equation" r:id="rId28" imgW="13586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725613" y="5181600"/>
                        <a:ext cx="2971800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906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逆</a:t>
            </a:r>
            <a:r>
              <a:rPr lang="zh-TW" altLang="en-US" dirty="0" smtClean="0"/>
              <a:t>運動學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目的：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利用</a:t>
            </a:r>
            <a:r>
              <a:rPr lang="zh-TW" altLang="en-US" dirty="0"/>
              <a:t>以知的</a:t>
            </a:r>
            <a:r>
              <a:rPr lang="zh-TW" altLang="zh-TW" dirty="0" smtClean="0"/>
              <a:t>末端點位置</a:t>
            </a:r>
            <a:r>
              <a:rPr lang="zh-TW" altLang="zh-TW" dirty="0"/>
              <a:t>及</a:t>
            </a:r>
            <a:r>
              <a:rPr lang="zh-TW" altLang="zh-TW" dirty="0" smtClean="0"/>
              <a:t>姿態</a:t>
            </a:r>
            <a:r>
              <a:rPr lang="zh-TW" altLang="en-US" dirty="0" smtClean="0"/>
              <a:t>求出</a:t>
            </a:r>
            <a:r>
              <a:rPr lang="zh-TW" altLang="zh-TW" dirty="0" smtClean="0"/>
              <a:t>各關節的角度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其中，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-2233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標楷體" pitchFamily="65" charset="-120"/>
                <a:cs typeface="Times New Roman" pitchFamily="18" charset="0"/>
              </a:rPr>
              <a:t>      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22171"/>
              </p:ext>
            </p:extLst>
          </p:nvPr>
        </p:nvGraphicFramePr>
        <p:xfrm>
          <a:off x="1600200" y="2209800"/>
          <a:ext cx="562446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8" name="Visio" r:id="rId3" imgW="4730615" imgH="963732" progId="Visio.Drawing.11">
                  <p:embed/>
                </p:oleObj>
              </mc:Choice>
              <mc:Fallback>
                <p:oleObj name="Visio" r:id="rId3" imgW="4730615" imgH="96373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09800"/>
                        <a:ext cx="5624465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908123"/>
              </p:ext>
            </p:extLst>
          </p:nvPr>
        </p:nvGraphicFramePr>
        <p:xfrm>
          <a:off x="685800" y="4419600"/>
          <a:ext cx="46183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9" name="方程式" r:id="rId5" imgW="2959100" imgH="723900" progId="Equation.3">
                  <p:embed/>
                </p:oleObj>
              </mc:Choice>
              <mc:Fallback>
                <p:oleObj name="方程式" r:id="rId5" imgW="2959100" imgH="723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419600"/>
                        <a:ext cx="4618338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892385"/>
              </p:ext>
            </p:extLst>
          </p:nvPr>
        </p:nvGraphicFramePr>
        <p:xfrm>
          <a:off x="5562600" y="4343400"/>
          <a:ext cx="2424249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0" name="方程式" r:id="rId7" imgW="1244600" imgH="660400" progId="Equation.3">
                  <p:embed/>
                </p:oleObj>
              </mc:Choice>
              <mc:Fallback>
                <p:oleObj name="方程式" r:id="rId7" imgW="1244600" imgH="66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343400"/>
                        <a:ext cx="2424249" cy="1295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7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逆</a:t>
            </a:r>
            <a:r>
              <a:rPr lang="zh-TW" altLang="en-US" dirty="0" smtClean="0"/>
              <a:t>運動學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逆</a:t>
            </a:r>
            <a:r>
              <a:rPr lang="zh-TW" altLang="en-US" dirty="0" smtClean="0"/>
              <a:t>運動學</a:t>
            </a:r>
            <a:endParaRPr lang="en-US" altLang="zh-TW" dirty="0" smtClean="0"/>
          </a:p>
          <a:p>
            <a:pPr lvl="1"/>
            <a:r>
              <a:rPr lang="zh-TW" altLang="zh-TW" dirty="0"/>
              <a:t>運動學解</a:t>
            </a:r>
            <a:r>
              <a:rPr lang="zh-TW" altLang="zh-TW" dirty="0" smtClean="0"/>
              <a:t>偶合</a:t>
            </a:r>
            <a:endParaRPr lang="en-US" altLang="zh-TW" dirty="0" smtClean="0"/>
          </a:p>
          <a:p>
            <a:pPr lvl="1"/>
            <a:r>
              <a:rPr lang="zh-TW" altLang="zh-TW" dirty="0"/>
              <a:t>逆位置</a:t>
            </a:r>
            <a:r>
              <a:rPr lang="zh-TW" altLang="zh-TW" dirty="0" smtClean="0"/>
              <a:t>運動學</a:t>
            </a:r>
            <a:endParaRPr lang="en-US" altLang="zh-TW" dirty="0" smtClean="0"/>
          </a:p>
          <a:p>
            <a:pPr lvl="1"/>
            <a:r>
              <a:rPr lang="zh-TW" altLang="zh-TW" dirty="0"/>
              <a:t>逆姿態運動學</a:t>
            </a:r>
            <a:endParaRPr lang="zh-TW" alt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611588"/>
              </p:ext>
            </p:extLst>
          </p:nvPr>
        </p:nvGraphicFramePr>
        <p:xfrm>
          <a:off x="2651838" y="3352800"/>
          <a:ext cx="333982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0" name="Visio" r:id="rId3" imgW="4482449" imgH="3707220" progId="Visio.Drawing.11">
                  <p:embed/>
                </p:oleObj>
              </mc:Choice>
              <mc:Fallback>
                <p:oleObj name="Visio" r:id="rId3" imgW="4482449" imgH="37072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838" y="3352800"/>
                        <a:ext cx="3339825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818847" y="3276600"/>
            <a:ext cx="1158162" cy="2273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4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逆</a:t>
            </a:r>
            <a:r>
              <a:rPr lang="zh-TW" altLang="en-US" dirty="0" smtClean="0"/>
              <a:t>運動學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zh-TW" altLang="zh-TW" dirty="0" smtClean="0"/>
              <a:t>運動學解</a:t>
            </a:r>
            <a:r>
              <a:rPr lang="zh-TW" altLang="en-US" dirty="0"/>
              <a:t>耦</a:t>
            </a:r>
            <a:r>
              <a:rPr lang="zh-TW" altLang="zh-TW" dirty="0" smtClean="0"/>
              <a:t>合</a:t>
            </a:r>
            <a:r>
              <a:rPr lang="en-US" altLang="zh-TW" dirty="0" smtClean="0"/>
              <a:t> (1/3)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定義</a:t>
            </a:r>
            <a:endParaRPr lang="en-US" altLang="zh-TW" dirty="0" smtClean="0"/>
          </a:p>
          <a:p>
            <a:pPr lvl="1"/>
            <a:r>
              <a:rPr lang="zh-TW" altLang="zh-TW" dirty="0"/>
              <a:t>當機械手臂具有</a:t>
            </a:r>
            <a:r>
              <a:rPr lang="zh-TW" altLang="zh-TW" b="1" u="sng" dirty="0"/>
              <a:t>球型手腕</a:t>
            </a:r>
            <a:r>
              <a:rPr lang="en-US" altLang="zh-TW" b="1" u="sng" dirty="0"/>
              <a:t>(spherical wrist)</a:t>
            </a:r>
            <a:r>
              <a:rPr lang="zh-TW" altLang="zh-TW" dirty="0"/>
              <a:t>的特點時，即可將機械手臂</a:t>
            </a:r>
            <a:r>
              <a:rPr lang="zh-TW" altLang="zh-TW" dirty="0" smtClean="0"/>
              <a:t>作</a:t>
            </a:r>
            <a:r>
              <a:rPr lang="zh-TW" altLang="en-US" dirty="0"/>
              <a:t>解耦合</a:t>
            </a:r>
            <a:endParaRPr lang="en-US" altLang="zh-TW" dirty="0" smtClean="0"/>
          </a:p>
          <a:p>
            <a:r>
              <a:rPr lang="zh-TW" altLang="zh-TW" dirty="0" smtClean="0"/>
              <a:t>目的</a:t>
            </a:r>
            <a:endParaRPr lang="en-US" altLang="zh-TW" dirty="0" smtClean="0"/>
          </a:p>
          <a:p>
            <a:pPr lvl="1"/>
            <a:r>
              <a:rPr lang="zh-TW" altLang="zh-TW" dirty="0"/>
              <a:t>降低逆運動學計算上的困難</a:t>
            </a:r>
            <a:r>
              <a:rPr lang="zh-TW" altLang="zh-TW" dirty="0" smtClean="0"/>
              <a:t>度</a:t>
            </a:r>
            <a:endParaRPr lang="en-US" altLang="zh-TW" dirty="0"/>
          </a:p>
          <a:p>
            <a:r>
              <a:rPr lang="zh-TW" altLang="en-US" dirty="0" smtClean="0"/>
              <a:t>球型手腕</a:t>
            </a:r>
            <a:endParaRPr lang="en-US" altLang="zh-TW" dirty="0" smtClean="0"/>
          </a:p>
          <a:p>
            <a:pPr lvl="1"/>
            <a:r>
              <a:rPr lang="zh-TW" altLang="zh-TW" dirty="0"/>
              <a:t>關節</a:t>
            </a:r>
            <a:r>
              <a:rPr lang="en-US" altLang="zh-TW" dirty="0"/>
              <a:t>4~6</a:t>
            </a:r>
            <a:r>
              <a:rPr lang="zh-TW" altLang="zh-TW" dirty="0"/>
              <a:t>軸的</a:t>
            </a:r>
            <a:r>
              <a:rPr lang="en-US" altLang="zh-TW" i="1" dirty="0"/>
              <a:t>z</a:t>
            </a:r>
            <a:r>
              <a:rPr lang="zh-TW" altLang="zh-TW" dirty="0"/>
              <a:t>軸皆相交於</a:t>
            </a:r>
            <a:r>
              <a:rPr lang="zh-TW" altLang="zh-TW" dirty="0" smtClean="0"/>
              <a:t>一點</a:t>
            </a:r>
            <a:endParaRPr lang="en-US" altLang="zh-TW" dirty="0" smtClean="0"/>
          </a:p>
          <a:p>
            <a:r>
              <a:rPr lang="zh-TW" altLang="en-US" dirty="0"/>
              <a:t>解</a:t>
            </a:r>
            <a:r>
              <a:rPr lang="zh-TW" altLang="en-US" dirty="0" smtClean="0"/>
              <a:t>耦合</a:t>
            </a:r>
            <a:endParaRPr lang="en-US" altLang="zh-TW" dirty="0" smtClean="0"/>
          </a:p>
          <a:p>
            <a:pPr lvl="1"/>
            <a:r>
              <a:rPr lang="zh-TW" altLang="en-US" dirty="0"/>
              <a:t>求出</a:t>
            </a:r>
            <a:r>
              <a:rPr lang="zh-TW" altLang="zh-TW" u="sng" dirty="0"/>
              <a:t>手腕</a:t>
            </a:r>
            <a:r>
              <a:rPr lang="zh-TW" altLang="zh-TW" u="sng" dirty="0" smtClean="0"/>
              <a:t>中心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由手腕中心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將</a:t>
            </a:r>
            <a:r>
              <a:rPr lang="zh-TW" altLang="zh-TW" dirty="0"/>
              <a:t>手臂的前三軸及後三軸作</a:t>
            </a:r>
            <a:r>
              <a:rPr lang="zh-TW" altLang="zh-TW" dirty="0" smtClean="0"/>
              <a:t>分解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6400800" y="3537466"/>
            <a:ext cx="2647950" cy="2960132"/>
            <a:chOff x="5334000" y="1828800"/>
            <a:chExt cx="2647950" cy="2960132"/>
          </a:xfrm>
        </p:grpSpPr>
        <p:pic>
          <p:nvPicPr>
            <p:cNvPr id="686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1828800"/>
              <a:ext cx="2647950" cy="2600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文字方塊 5"/>
            <p:cNvSpPr txBox="1"/>
            <p:nvPr/>
          </p:nvSpPr>
          <p:spPr>
            <a:xfrm>
              <a:off x="5334000" y="4419600"/>
              <a:ext cx="264795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 smtClean="0">
                  <a:latin typeface="+mj-ea"/>
                  <a:ea typeface="+mj-ea"/>
                </a:rPr>
                <a:t>球型手腕</a:t>
              </a:r>
              <a:endParaRPr lang="zh-TW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56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逆運動學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運動學解</a:t>
            </a:r>
            <a:r>
              <a:rPr lang="zh-TW" altLang="zh-TW" dirty="0" smtClean="0"/>
              <a:t>偶合</a:t>
            </a:r>
            <a:r>
              <a:rPr lang="en-US" altLang="zh-TW" dirty="0" smtClean="0"/>
              <a:t> 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運動學解偶合及手腕中心</a:t>
            </a:r>
            <a:r>
              <a:rPr lang="zh-TW" altLang="zh-TW" dirty="0" smtClean="0"/>
              <a:t>示意圖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49866"/>
            <a:ext cx="7696200" cy="33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9000"/>
              </p:ext>
            </p:extLst>
          </p:nvPr>
        </p:nvGraphicFramePr>
        <p:xfrm>
          <a:off x="7391400" y="12954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末端點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手腕中心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連桿長度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303941"/>
              </p:ext>
            </p:extLst>
          </p:nvPr>
        </p:nvGraphicFramePr>
        <p:xfrm>
          <a:off x="7459663" y="1295400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16" name="方程式" r:id="rId4" imgW="190440" imgH="228600" progId="Equation.3">
                  <p:embed/>
                </p:oleObj>
              </mc:Choice>
              <mc:Fallback>
                <p:oleObj name="方程式" r:id="rId4" imgW="1904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59663" y="1295400"/>
                        <a:ext cx="25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183331"/>
              </p:ext>
            </p:extLst>
          </p:nvPr>
        </p:nvGraphicFramePr>
        <p:xfrm>
          <a:off x="7467600" y="1676400"/>
          <a:ext cx="2365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17" name="方程式" r:id="rId6" imgW="177480" imgH="228600" progId="Equation.3">
                  <p:embed/>
                </p:oleObj>
              </mc:Choice>
              <mc:Fallback>
                <p:oleObj name="方程式" r:id="rId6" imgW="177480" imgH="2286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676400"/>
                        <a:ext cx="2365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882327"/>
              </p:ext>
            </p:extLst>
          </p:nvPr>
        </p:nvGraphicFramePr>
        <p:xfrm>
          <a:off x="7459663" y="2057400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18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663" y="2057400"/>
                        <a:ext cx="2540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逆運動學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運動學解</a:t>
            </a:r>
            <a:r>
              <a:rPr lang="zh-TW" altLang="zh-TW" dirty="0" smtClean="0"/>
              <a:t>偶合</a:t>
            </a:r>
            <a:r>
              <a:rPr lang="en-US" altLang="zh-TW" dirty="0" smtClean="0"/>
              <a:t> (3/3)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求出</a:t>
            </a:r>
            <a:r>
              <a:rPr lang="zh-TW" altLang="zh-TW" dirty="0"/>
              <a:t>手腕中心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192110"/>
              </p:ext>
            </p:extLst>
          </p:nvPr>
        </p:nvGraphicFramePr>
        <p:xfrm>
          <a:off x="138112" y="4808294"/>
          <a:ext cx="2833688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3" name="方程式" r:id="rId3" imgW="1562040" imgH="749160" progId="Equation.3">
                  <p:embed/>
                </p:oleObj>
              </mc:Choice>
              <mc:Fallback>
                <p:oleObj name="方程式" r:id="rId3" imgW="1562040" imgH="7491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" y="4808294"/>
                        <a:ext cx="2833688" cy="1363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382528"/>
              </p:ext>
            </p:extLst>
          </p:nvPr>
        </p:nvGraphicFramePr>
        <p:xfrm>
          <a:off x="3019425" y="4765431"/>
          <a:ext cx="6096000" cy="1406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4" name="Equation" r:id="rId5" imgW="3098800" imgH="711200" progId="Equation.DSMT4">
                  <p:embed/>
                </p:oleObj>
              </mc:Choice>
              <mc:Fallback>
                <p:oleObj name="Equation" r:id="rId5" imgW="3098800" imgH="71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5" y="4765431"/>
                        <a:ext cx="6096000" cy="14067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609600" y="2057400"/>
            <a:ext cx="5638801" cy="2362200"/>
            <a:chOff x="3962400" y="1447799"/>
            <a:chExt cx="5366930" cy="2057402"/>
          </a:xfrm>
        </p:grpSpPr>
        <p:graphicFrame>
          <p:nvGraphicFramePr>
            <p:cNvPr id="9" name="物件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3487751"/>
                </p:ext>
              </p:extLst>
            </p:nvPr>
          </p:nvGraphicFramePr>
          <p:xfrm>
            <a:off x="3962400" y="1476375"/>
            <a:ext cx="2457450" cy="20288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85" name="Visio" r:id="rId7" imgW="4482560" imgH="3707471" progId="Visio.Drawing.11">
                    <p:embed/>
                  </p:oleObj>
                </mc:Choice>
                <mc:Fallback>
                  <p:oleObj name="Visio" r:id="rId7" imgW="4482560" imgH="3707471" progId="Visio.Drawing.11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2400" y="1476375"/>
                          <a:ext cx="2457450" cy="20288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物件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7458340"/>
                </p:ext>
              </p:extLst>
            </p:nvPr>
          </p:nvGraphicFramePr>
          <p:xfrm>
            <a:off x="7529105" y="1447799"/>
            <a:ext cx="1800225" cy="19430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86" name="Visio" r:id="rId9" imgW="3435755" imgH="3707471" progId="Visio.Drawing.11">
                    <p:embed/>
                  </p:oleObj>
                </mc:Choice>
                <mc:Fallback>
                  <p:oleObj name="Visio" r:id="rId9" imgW="3435755" imgH="3707471" progId="Visio.Drawing.11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29105" y="1447799"/>
                          <a:ext cx="1800225" cy="19430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向右箭號 11"/>
            <p:cNvSpPr/>
            <p:nvPr/>
          </p:nvSpPr>
          <p:spPr>
            <a:xfrm>
              <a:off x="6476999" y="2209800"/>
              <a:ext cx="894126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17520"/>
              </p:ext>
            </p:extLst>
          </p:nvPr>
        </p:nvGraphicFramePr>
        <p:xfrm>
          <a:off x="7391400" y="1295400"/>
          <a:ext cx="1534160" cy="11345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末端點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手腕中心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連桿長度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871296"/>
              </p:ext>
            </p:extLst>
          </p:nvPr>
        </p:nvGraphicFramePr>
        <p:xfrm>
          <a:off x="7459663" y="1295400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7" name="方程式" r:id="rId11" imgW="190440" imgH="228600" progId="Equation.3">
                  <p:embed/>
                </p:oleObj>
              </mc:Choice>
              <mc:Fallback>
                <p:oleObj name="方程式" r:id="rId11" imgW="1904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59663" y="1295400"/>
                        <a:ext cx="25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986946"/>
              </p:ext>
            </p:extLst>
          </p:nvPr>
        </p:nvGraphicFramePr>
        <p:xfrm>
          <a:off x="7467600" y="1676400"/>
          <a:ext cx="2365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8" name="方程式" r:id="rId13" imgW="177480" imgH="228600" progId="Equation.3">
                  <p:embed/>
                </p:oleObj>
              </mc:Choice>
              <mc:Fallback>
                <p:oleObj name="方程式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676400"/>
                        <a:ext cx="2365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96884"/>
              </p:ext>
            </p:extLst>
          </p:nvPr>
        </p:nvGraphicFramePr>
        <p:xfrm>
          <a:off x="7459663" y="2057400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9" name="方程式" r:id="rId15" imgW="190440" imgH="228600" progId="Equation.3">
                  <p:embed/>
                </p:oleObj>
              </mc:Choice>
              <mc:Fallback>
                <p:oleObj name="方程式" r:id="rId15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663" y="2057400"/>
                        <a:ext cx="2540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766866"/>
              </p:ext>
            </p:extLst>
          </p:nvPr>
        </p:nvGraphicFramePr>
        <p:xfrm>
          <a:off x="7505700" y="2525889"/>
          <a:ext cx="1181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0" name="方程式" r:id="rId17" imgW="622080" imgH="253800" progId="Equation.3">
                  <p:embed/>
                </p:oleObj>
              </mc:Choice>
              <mc:Fallback>
                <p:oleObj name="方程式" r:id="rId17" imgW="6220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05700" y="2525889"/>
                        <a:ext cx="1181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73" y="5312272"/>
            <a:ext cx="371527" cy="39058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743526"/>
            <a:ext cx="362001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逆運動學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zh-TW" altLang="zh-TW" dirty="0" smtClean="0"/>
              <a:t>逆</a:t>
            </a:r>
            <a:r>
              <a:rPr lang="zh-TW" altLang="zh-TW" dirty="0"/>
              <a:t>位置運動學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使用三角函數解析第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</a:t>
            </a:r>
            <a:r>
              <a:rPr lang="zh-TW" altLang="en-US" dirty="0" smtClean="0"/>
              <a:t>軸</a:t>
            </a:r>
            <a:endParaRPr lang="en-US" altLang="zh-TW" dirty="0" smtClean="0"/>
          </a:p>
          <a:p>
            <a:pPr lvl="1"/>
            <a:r>
              <a:rPr lang="zh-TW" altLang="en-US" dirty="0"/>
              <a:t>利用餘弦</a:t>
            </a:r>
            <a:r>
              <a:rPr lang="zh-TW" altLang="en-US" dirty="0" smtClean="0"/>
              <a:t>定理</a:t>
            </a:r>
            <a:endParaRPr lang="en-US" altLang="zh-TW" i="1" dirty="0" smtClean="0">
              <a:latin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84715" y="2645168"/>
            <a:ext cx="4411085" cy="3298432"/>
            <a:chOff x="152400" y="2162825"/>
            <a:chExt cx="5434260" cy="3571030"/>
          </a:xfrm>
        </p:grpSpPr>
        <p:graphicFrame>
          <p:nvGraphicFramePr>
            <p:cNvPr id="5" name="物件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189810"/>
                </p:ext>
              </p:extLst>
            </p:nvPr>
          </p:nvGraphicFramePr>
          <p:xfrm>
            <a:off x="176460" y="2162825"/>
            <a:ext cx="5410200" cy="31640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85" name="Visio" r:id="rId3" imgW="4831404" imgH="2817872" progId="Visio.Drawing.11">
                    <p:embed/>
                  </p:oleObj>
                </mc:Choice>
                <mc:Fallback>
                  <p:oleObj name="Visio" r:id="rId3" imgW="4831404" imgH="2817872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460" y="2162825"/>
                          <a:ext cx="5410200" cy="316400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字方塊 13"/>
            <p:cNvSpPr txBox="1"/>
            <p:nvPr/>
          </p:nvSpPr>
          <p:spPr>
            <a:xfrm>
              <a:off x="152400" y="5334000"/>
              <a:ext cx="5181602" cy="399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dirty="0">
                  <a:latin typeface="+mj-ea"/>
                  <a:ea typeface="+mj-ea"/>
                </a:rPr>
                <a:t>分解後</a:t>
              </a:r>
              <a:r>
                <a:rPr lang="zh-TW" altLang="zh-TW" u="sng" dirty="0">
                  <a:latin typeface="+mj-ea"/>
                  <a:ea typeface="+mj-ea"/>
                </a:rPr>
                <a:t>逆位置</a:t>
              </a:r>
              <a:r>
                <a:rPr lang="zh-TW" altLang="zh-TW" u="sng" dirty="0" smtClean="0">
                  <a:latin typeface="+mj-ea"/>
                  <a:ea typeface="+mj-ea"/>
                </a:rPr>
                <a:t>運動學</a:t>
              </a:r>
              <a:r>
                <a:rPr lang="zh-TW" altLang="zh-TW" dirty="0" smtClean="0">
                  <a:latin typeface="+mj-ea"/>
                  <a:ea typeface="+mj-ea"/>
                </a:rPr>
                <a:t>連桿</a:t>
              </a:r>
              <a:r>
                <a:rPr lang="zh-TW" altLang="zh-TW" dirty="0">
                  <a:latin typeface="+mj-ea"/>
                  <a:ea typeface="+mj-ea"/>
                </a:rPr>
                <a:t>與角度關係圖</a:t>
              </a:r>
              <a:endParaRPr lang="zh-TW" altLang="en-US" dirty="0">
                <a:latin typeface="+mj-ea"/>
                <a:ea typeface="+mj-ea"/>
              </a:endParaRPr>
            </a:p>
          </p:txBody>
        </p:sp>
      </p:grpSp>
      <p:pic>
        <p:nvPicPr>
          <p:cNvPr id="71717" name="Picture 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676400"/>
            <a:ext cx="49149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8" name="Picture 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9050"/>
            <a:ext cx="1838325" cy="103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671777"/>
              </p:ext>
            </p:extLst>
          </p:nvPr>
        </p:nvGraphicFramePr>
        <p:xfrm>
          <a:off x="4572000" y="3156451"/>
          <a:ext cx="160178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6" name="方程式" r:id="rId7" imgW="1130040" imgH="228600" progId="Equation.3">
                  <p:embed/>
                </p:oleObj>
              </mc:Choice>
              <mc:Fallback>
                <p:oleObj name="方程式" r:id="rId7" imgW="1130040" imgH="228600" progId="Equation.3">
                  <p:embed/>
                  <p:pic>
                    <p:nvPicPr>
                      <p:cNvPr id="0" name="Object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56451"/>
                        <a:ext cx="1601787" cy="322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280418"/>
              </p:ext>
            </p:extLst>
          </p:nvPr>
        </p:nvGraphicFramePr>
        <p:xfrm>
          <a:off x="4572000" y="3535363"/>
          <a:ext cx="3587750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7" name="Equation" r:id="rId9" imgW="2539800" imgH="571320" progId="Equation.DSMT4">
                  <p:embed/>
                </p:oleObj>
              </mc:Choice>
              <mc:Fallback>
                <p:oleObj name="Equation" r:id="rId9" imgW="2539800" imgH="571320" progId="Equation.DSMT4">
                  <p:embed/>
                  <p:pic>
                    <p:nvPicPr>
                      <p:cNvPr id="0" name="Object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35363"/>
                        <a:ext cx="3587750" cy="808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581337"/>
              </p:ext>
            </p:extLst>
          </p:nvPr>
        </p:nvGraphicFramePr>
        <p:xfrm>
          <a:off x="-2203955" y="3317583"/>
          <a:ext cx="1143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8" name="方程式" r:id="rId11" imgW="114151" imgH="215619" progId="Equation.3">
                  <p:embed/>
                </p:oleObj>
              </mc:Choice>
              <mc:Fallback>
                <p:oleObj name="方程式" r:id="rId11" imgW="114151" imgH="215619" progId="Equation.3">
                  <p:embed/>
                  <p:pic>
                    <p:nvPicPr>
                      <p:cNvPr id="0" name="Object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03955" y="3317583"/>
                        <a:ext cx="1143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77737"/>
              </p:ext>
            </p:extLst>
          </p:nvPr>
        </p:nvGraphicFramePr>
        <p:xfrm>
          <a:off x="4564063" y="5086350"/>
          <a:ext cx="11668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9" name="Equation" r:id="rId13" imgW="825480" imgH="228600" progId="Equation.DSMT4">
                  <p:embed/>
                </p:oleObj>
              </mc:Choice>
              <mc:Fallback>
                <p:oleObj name="Equation" r:id="rId13" imgW="825480" imgH="228600" progId="Equation.DSMT4">
                  <p:embed/>
                  <p:pic>
                    <p:nvPicPr>
                      <p:cNvPr id="0" name="Object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063" y="5086350"/>
                        <a:ext cx="1166812" cy="323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48"/>
          <p:cNvSpPr>
            <a:spLocks noChangeArrowheads="1"/>
          </p:cNvSpPr>
          <p:nvPr/>
        </p:nvSpPr>
        <p:spPr bwMode="auto">
          <a:xfrm>
            <a:off x="-2203955" y="33175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36558"/>
              </p:ext>
            </p:extLst>
          </p:nvPr>
        </p:nvGraphicFramePr>
        <p:xfrm>
          <a:off x="4572000" y="5481397"/>
          <a:ext cx="2866996" cy="53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0" name="方程式" r:id="rId15" imgW="2032000" imgH="381000" progId="Equation.3">
                  <p:embed/>
                </p:oleObj>
              </mc:Choice>
              <mc:Fallback>
                <p:oleObj name="方程式" r:id="rId15" imgW="2032000" imgH="381000" progId="Equation.3">
                  <p:embed/>
                  <p:pic>
                    <p:nvPicPr>
                      <p:cNvPr id="0" name="Object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81397"/>
                        <a:ext cx="2866996" cy="5384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134469"/>
              </p:ext>
            </p:extLst>
          </p:nvPr>
        </p:nvGraphicFramePr>
        <p:xfrm>
          <a:off x="5410200" y="5983316"/>
          <a:ext cx="2961218" cy="64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1" name="方程式" r:id="rId17" imgW="2095500" imgH="457200" progId="Equation.3">
                  <p:embed/>
                </p:oleObj>
              </mc:Choice>
              <mc:Fallback>
                <p:oleObj name="方程式" r:id="rId17" imgW="2095500" imgH="457200" progId="Equation.3">
                  <p:embed/>
                  <p:pic>
                    <p:nvPicPr>
                      <p:cNvPr id="0" name="Object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983316"/>
                        <a:ext cx="2961218" cy="6460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物件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190557"/>
              </p:ext>
            </p:extLst>
          </p:nvPr>
        </p:nvGraphicFramePr>
        <p:xfrm>
          <a:off x="4572000" y="4114800"/>
          <a:ext cx="4575624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2" name="Equation" r:id="rId19" imgW="2831760" imgH="711000" progId="Equation.DSMT4">
                  <p:embed/>
                </p:oleObj>
              </mc:Choice>
              <mc:Fallback>
                <p:oleObj name="Equation" r:id="rId19" imgW="2831760" imgH="711000" progId="Equation.DSMT4">
                  <p:embed/>
                  <p:pic>
                    <p:nvPicPr>
                      <p:cNvPr id="0" name="Object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114800"/>
                        <a:ext cx="4575624" cy="990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951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逆運動學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zh-TW" altLang="zh-TW" dirty="0" smtClean="0"/>
              <a:t>逆</a:t>
            </a:r>
            <a:r>
              <a:rPr lang="zh-TW" altLang="zh-TW" dirty="0"/>
              <a:t>姿態</a:t>
            </a:r>
            <a:r>
              <a:rPr lang="zh-TW" altLang="zh-TW" dirty="0" smtClean="0"/>
              <a:t>運動學</a:t>
            </a:r>
            <a:r>
              <a:rPr lang="en-US" altLang="zh-TW" dirty="0" smtClean="0"/>
              <a:t> 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求出第</a:t>
            </a:r>
            <a:r>
              <a:rPr lang="en-US" altLang="zh-TW" dirty="0" smtClean="0"/>
              <a:t>4</a:t>
            </a:r>
            <a:r>
              <a:rPr lang="zh-TW" altLang="en-US" dirty="0" smtClean="0"/>
              <a:t>、</a:t>
            </a:r>
            <a:r>
              <a:rPr lang="en-US" altLang="zh-TW" dirty="0" smtClean="0"/>
              <a:t>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6</a:t>
            </a:r>
            <a:r>
              <a:rPr lang="zh-TW" altLang="en-US" dirty="0" smtClean="0"/>
              <a:t>軸角度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  </a:t>
            </a:r>
            <a:r>
              <a:rPr lang="en-US" altLang="zh-TW" dirty="0" smtClean="0"/>
              <a:t>.</a:t>
            </a:r>
          </a:p>
          <a:p>
            <a:r>
              <a:rPr lang="zh-TW" altLang="en-US" dirty="0"/>
              <a:t>其中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705829"/>
              </p:ext>
            </p:extLst>
          </p:nvPr>
        </p:nvGraphicFramePr>
        <p:xfrm>
          <a:off x="1600200" y="1775012"/>
          <a:ext cx="304800" cy="35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5" name="方程式" r:id="rId3" imgW="215640" imgH="253800" progId="Equation.3">
                  <p:embed/>
                </p:oleObj>
              </mc:Choice>
              <mc:Fallback>
                <p:oleObj name="方程式" r:id="rId3" imgW="2156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775012"/>
                        <a:ext cx="304800" cy="358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754649"/>
              </p:ext>
            </p:extLst>
          </p:nvPr>
        </p:nvGraphicFramePr>
        <p:xfrm>
          <a:off x="990600" y="2209800"/>
          <a:ext cx="2743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6" name="方程式" r:id="rId5" imgW="1714500" imgH="241300" progId="Equation.3">
                  <p:embed/>
                </p:oleObj>
              </mc:Choice>
              <mc:Fallback>
                <p:oleObj name="方程式" r:id="rId5" imgW="1714500" imgH="241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09800"/>
                        <a:ext cx="274320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538150"/>
              </p:ext>
            </p:extLst>
          </p:nvPr>
        </p:nvGraphicFramePr>
        <p:xfrm>
          <a:off x="685800" y="3124200"/>
          <a:ext cx="5690755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7" name="方程式" r:id="rId7" imgW="4051300" imgH="1663700" progId="Equation.3">
                  <p:embed/>
                </p:oleObj>
              </mc:Choice>
              <mc:Fallback>
                <p:oleObj name="方程式" r:id="rId7" imgW="4051300" imgH="166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124200"/>
                        <a:ext cx="5690755" cy="2362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389311"/>
              </p:ext>
            </p:extLst>
          </p:nvPr>
        </p:nvGraphicFramePr>
        <p:xfrm>
          <a:off x="7924800" y="1298762"/>
          <a:ext cx="11715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8" name="Equation" r:id="rId9" imgW="1171654" imgH="476223" progId="Equation.DSMT4">
                  <p:embed/>
                </p:oleObj>
              </mc:Choice>
              <mc:Fallback>
                <p:oleObj name="Equation" r:id="rId9" imgW="1171654" imgH="47622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24800" y="1298762"/>
                        <a:ext cx="11715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0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逆運動學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逆姿態</a:t>
            </a:r>
            <a:r>
              <a:rPr lang="zh-TW" altLang="zh-TW" dirty="0" smtClean="0"/>
              <a:t>運動學</a:t>
            </a:r>
            <a:r>
              <a:rPr lang="en-US" altLang="zh-TW" dirty="0" smtClean="0"/>
              <a:t> 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987351"/>
              </p:ext>
            </p:extLst>
          </p:nvPr>
        </p:nvGraphicFramePr>
        <p:xfrm>
          <a:off x="1295400" y="1295400"/>
          <a:ext cx="38841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7" name="方程式" r:id="rId3" imgW="215640" imgH="253800" progId="Equation.3">
                  <p:embed/>
                </p:oleObj>
              </mc:Choice>
              <mc:Fallback>
                <p:oleObj name="方程式" r:id="rId3" imgW="215640" imgH="253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95400"/>
                        <a:ext cx="38841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493584"/>
              </p:ext>
            </p:extLst>
          </p:nvPr>
        </p:nvGraphicFramePr>
        <p:xfrm>
          <a:off x="990600" y="1752600"/>
          <a:ext cx="2743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8" name="方程式" r:id="rId5" imgW="1714500" imgH="241300" progId="Equation.3">
                  <p:embed/>
                </p:oleObj>
              </mc:Choice>
              <mc:Fallback>
                <p:oleObj name="方程式" r:id="rId5" imgW="1714500" imgH="2413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2743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726965"/>
              </p:ext>
            </p:extLst>
          </p:nvPr>
        </p:nvGraphicFramePr>
        <p:xfrm>
          <a:off x="990600" y="2362200"/>
          <a:ext cx="5943600" cy="2689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9" name="方程式" r:id="rId7" imgW="3708400" imgH="1663700" progId="Equation.3">
                  <p:embed/>
                </p:oleObj>
              </mc:Choice>
              <mc:Fallback>
                <p:oleObj name="方程式" r:id="rId7" imgW="3708400" imgH="166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2200"/>
                        <a:ext cx="5943600" cy="26891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19200" y="5029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+mj-ea"/>
                <a:ea typeface="+mj-ea"/>
              </a:rPr>
              <a:t>未知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72200" y="5029199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+mj-ea"/>
                <a:ea typeface="+mj-ea"/>
              </a:rPr>
              <a:t>已知</a:t>
            </a:r>
            <a:endParaRPr lang="zh-TW" altLang="en-US" sz="2400" dirty="0">
              <a:latin typeface="+mj-ea"/>
              <a:ea typeface="+mj-ea"/>
            </a:endParaRPr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602491"/>
              </p:ext>
            </p:extLst>
          </p:nvPr>
        </p:nvGraphicFramePr>
        <p:xfrm>
          <a:off x="7924800" y="1298762"/>
          <a:ext cx="11715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60" name="Equation" r:id="rId9" imgW="1171654" imgH="476223" progId="Equation.DSMT4">
                  <p:embed/>
                </p:oleObj>
              </mc:Choice>
              <mc:Fallback>
                <p:oleObj name="Equation" r:id="rId9" imgW="1171654" imgH="476223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24800" y="1298762"/>
                        <a:ext cx="11715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52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機器手臂運動學 </a:t>
            </a:r>
            <a:r>
              <a:rPr lang="en-US" altLang="zh-TW" dirty="0" smtClean="0"/>
              <a:t>(2/2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正</a:t>
            </a:r>
            <a:r>
              <a:rPr lang="zh-TW" altLang="en-US" dirty="0" smtClean="0"/>
              <a:t>運動學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輸入：各關節角度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輸出：末端點位置與姿態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/>
              <a:t>逆</a:t>
            </a:r>
            <a:r>
              <a:rPr lang="zh-TW" altLang="en-US" dirty="0" smtClean="0"/>
              <a:t>運動學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輸入：</a:t>
            </a:r>
            <a:r>
              <a:rPr lang="zh-TW" altLang="en-US" dirty="0"/>
              <a:t>末端點位置與姿態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輸出：</a:t>
            </a:r>
            <a:r>
              <a:rPr lang="zh-TW" altLang="en-US" dirty="0"/>
              <a:t>各關節</a:t>
            </a:r>
            <a:r>
              <a:rPr lang="zh-TW" altLang="en-US" dirty="0" smtClean="0"/>
              <a:t>角度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位置與姿態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X, Y, Z, </a:t>
            </a:r>
            <a:r>
              <a:rPr lang="en-US" altLang="zh-TW" dirty="0"/>
              <a:t>Roll, Pitch, </a:t>
            </a:r>
            <a:r>
              <a:rPr lang="en-US" altLang="zh-TW" dirty="0" smtClean="0"/>
              <a:t>Yaw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07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逆運動學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逆姿態</a:t>
            </a:r>
            <a:r>
              <a:rPr lang="zh-TW" altLang="zh-TW" dirty="0" smtClean="0"/>
              <a:t>運動學</a:t>
            </a:r>
            <a:r>
              <a:rPr lang="en-US" altLang="zh-TW" dirty="0" smtClean="0"/>
              <a:t> (3/3)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故</a:t>
            </a:r>
            <a:endParaRPr lang="en-US" altLang="zh-TW" dirty="0" smtClean="0"/>
          </a:p>
          <a:p>
            <a:r>
              <a:rPr lang="zh-TW" altLang="en-US" dirty="0" smtClean="0"/>
              <a:t>其中， 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325883"/>
              </p:ext>
            </p:extLst>
          </p:nvPr>
        </p:nvGraphicFramePr>
        <p:xfrm>
          <a:off x="660400" y="1371600"/>
          <a:ext cx="6554788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1" name="方程式" r:id="rId3" imgW="4089240" imgH="749160" progId="Equation.3">
                  <p:embed/>
                </p:oleObj>
              </mc:Choice>
              <mc:Fallback>
                <p:oleObj name="方程式" r:id="rId3" imgW="4089240" imgH="74916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1371600"/>
                        <a:ext cx="6554788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138904"/>
              </p:ext>
            </p:extLst>
          </p:nvPr>
        </p:nvGraphicFramePr>
        <p:xfrm>
          <a:off x="990601" y="2895600"/>
          <a:ext cx="2014818" cy="38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2" name="方程式" r:id="rId5" imgW="1181100" imgH="228600" progId="Equation.3">
                  <p:embed/>
                </p:oleObj>
              </mc:Choice>
              <mc:Fallback>
                <p:oleObj name="方程式" r:id="rId5" imgW="11811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1" y="2895600"/>
                        <a:ext cx="2014818" cy="3899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847779"/>
              </p:ext>
            </p:extLst>
          </p:nvPr>
        </p:nvGraphicFramePr>
        <p:xfrm>
          <a:off x="3327587" y="2819400"/>
          <a:ext cx="2616013" cy="50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3" name="方程式" r:id="rId7" imgW="1536700" imgH="292100" progId="Equation.3">
                  <p:embed/>
                </p:oleObj>
              </mc:Choice>
              <mc:Fallback>
                <p:oleObj name="方程式" r:id="rId7" imgW="1536700" imgH="292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587" y="2819400"/>
                        <a:ext cx="2616013" cy="5037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394145"/>
              </p:ext>
            </p:extLst>
          </p:nvPr>
        </p:nvGraphicFramePr>
        <p:xfrm>
          <a:off x="6477000" y="2971800"/>
          <a:ext cx="2209800" cy="38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4" name="方程式" r:id="rId9" imgW="1295400" imgH="228600" progId="Equation.3">
                  <p:embed/>
                </p:oleObj>
              </mc:Choice>
              <mc:Fallback>
                <p:oleObj name="方程式" r:id="rId9" imgW="12954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971800"/>
                        <a:ext cx="2209800" cy="3899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650015"/>
              </p:ext>
            </p:extLst>
          </p:nvPr>
        </p:nvGraphicFramePr>
        <p:xfrm>
          <a:off x="990600" y="3886200"/>
          <a:ext cx="2362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5" name="方程式" r:id="rId11" imgW="1473200" imgH="241300" progId="Equation.3">
                  <p:embed/>
                </p:oleObj>
              </mc:Choice>
              <mc:Fallback>
                <p:oleObj name="方程式" r:id="rId11" imgW="1473200" imgH="241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886200"/>
                        <a:ext cx="236220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917248"/>
              </p:ext>
            </p:extLst>
          </p:nvPr>
        </p:nvGraphicFramePr>
        <p:xfrm>
          <a:off x="990600" y="4343400"/>
          <a:ext cx="627888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6" name="方程式" r:id="rId13" imgW="3937000" imgH="241300" progId="Equation.3">
                  <p:embed/>
                </p:oleObj>
              </mc:Choice>
              <mc:Fallback>
                <p:oleObj name="方程式" r:id="rId13" imgW="3937000" imgH="241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343400"/>
                        <a:ext cx="627888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73571"/>
              </p:ext>
            </p:extLst>
          </p:nvPr>
        </p:nvGraphicFramePr>
        <p:xfrm>
          <a:off x="990600" y="4876800"/>
          <a:ext cx="626364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7" name="方程式" r:id="rId15" imgW="3911600" imgH="241300" progId="Equation.3">
                  <p:embed/>
                </p:oleObj>
              </mc:Choice>
              <mc:Fallback>
                <p:oleObj name="方程式" r:id="rId15" imgW="3911600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876800"/>
                        <a:ext cx="626364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915395"/>
              </p:ext>
            </p:extLst>
          </p:nvPr>
        </p:nvGraphicFramePr>
        <p:xfrm>
          <a:off x="990600" y="5410200"/>
          <a:ext cx="620268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8" name="方程式" r:id="rId17" imgW="3886200" imgH="241300" progId="Equation.3">
                  <p:embed/>
                </p:oleObj>
              </mc:Choice>
              <mc:Fallback>
                <p:oleObj name="方程式" r:id="rId17" imgW="3886200" imgH="2413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410200"/>
                        <a:ext cx="620268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22" name="物件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199251"/>
              </p:ext>
            </p:extLst>
          </p:nvPr>
        </p:nvGraphicFramePr>
        <p:xfrm>
          <a:off x="990600" y="5943600"/>
          <a:ext cx="623316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9" name="方程式" r:id="rId19" imgW="3898900" imgH="241300" progId="Equation.3">
                  <p:embed/>
                </p:oleObj>
              </mc:Choice>
              <mc:Fallback>
                <p:oleObj name="方程式" r:id="rId19" imgW="3898900" imgH="2413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943600"/>
                        <a:ext cx="623316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9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 txBox="1">
            <a:spLocks/>
          </p:cNvSpPr>
          <p:nvPr/>
        </p:nvSpPr>
        <p:spPr bwMode="auto">
          <a:xfrm>
            <a:off x="179388" y="115888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dirty="0"/>
              <a:t>關鍵字中英文對照表</a:t>
            </a:r>
            <a:endParaRPr lang="en-US" altLang="zh-TW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58124"/>
              </p:ext>
            </p:extLst>
          </p:nvPr>
        </p:nvGraphicFramePr>
        <p:xfrm>
          <a:off x="304800" y="1148080"/>
          <a:ext cx="8458200" cy="47178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229100">
                  <a:extLst>
                    <a:ext uri="{9D8B030D-6E8A-4147-A177-3AD203B41FA5}">
                      <a16:colId xmlns:a16="http://schemas.microsoft.com/office/drawing/2014/main" val="1632227894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511006552"/>
                    </a:ext>
                  </a:extLst>
                </a:gridCol>
              </a:tblGrid>
              <a:tr h="594818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中文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英文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32876"/>
                  </a:ext>
                </a:extLst>
              </a:tr>
              <a:tr h="594818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正運動學</a:t>
                      </a:r>
                      <a:endParaRPr lang="zh-TW" altLang="en-US" sz="24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strike="noStrike" dirty="0" smtClean="0"/>
                        <a:t>Forward Kinematics</a:t>
                      </a:r>
                      <a:endParaRPr lang="zh-TW" altLang="en-US" sz="24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747126"/>
                  </a:ext>
                </a:extLst>
              </a:tr>
              <a:tr h="594818">
                <a:tc>
                  <a:txBody>
                    <a:bodyPr/>
                    <a:lstStyle/>
                    <a:p>
                      <a:r>
                        <a:rPr lang="zh-TW" altLang="en-US" sz="2400" strike="noStrike" dirty="0" smtClean="0"/>
                        <a:t>逆運動學</a:t>
                      </a:r>
                      <a:endParaRPr lang="zh-TW" altLang="en-US" sz="24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strike="noStrike" dirty="0" smtClean="0"/>
                        <a:t>Inverse Kinematics</a:t>
                      </a:r>
                      <a:endParaRPr lang="en-US" altLang="zh-TW" sz="2400" b="1" strike="noStrik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55563"/>
                  </a:ext>
                </a:extLst>
              </a:tr>
              <a:tr h="586670">
                <a:tc>
                  <a:txBody>
                    <a:bodyPr/>
                    <a:lstStyle/>
                    <a:p>
                      <a:r>
                        <a:rPr lang="zh-TW" altLang="en-US" sz="2400" strike="noStrike" dirty="0" smtClean="0"/>
                        <a:t>齊次矩陣</a:t>
                      </a:r>
                      <a:endParaRPr lang="zh-TW" altLang="en-US" sz="24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Homogeneous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matrix</a:t>
                      </a:r>
                      <a:endParaRPr lang="en-US" altLang="zh-TW" sz="2400" b="1" strike="noStrik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2624"/>
                  </a:ext>
                </a:extLst>
              </a:tr>
              <a:tr h="586670">
                <a:tc>
                  <a:txBody>
                    <a:bodyPr/>
                    <a:lstStyle/>
                    <a:p>
                      <a:r>
                        <a:rPr lang="zh-TW" altLang="zh-TW" sz="2400" dirty="0" smtClean="0"/>
                        <a:t>靠近向量</a:t>
                      </a:r>
                      <a:endParaRPr lang="zh-TW" altLang="en-US" sz="24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dirty="0" smtClean="0"/>
                        <a:t>a</a:t>
                      </a:r>
                      <a:r>
                        <a:rPr lang="en-US" altLang="zh-TW" sz="2400" dirty="0" smtClean="0"/>
                        <a:t>pproach vector</a:t>
                      </a:r>
                      <a:endParaRPr lang="en-US" altLang="zh-TW" sz="2400" b="1" strike="noStrik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434819"/>
                  </a:ext>
                </a:extLst>
              </a:tr>
              <a:tr h="586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 smtClean="0"/>
                        <a:t>滑動向量</a:t>
                      </a:r>
                      <a:endParaRPr lang="zh-TW" altLang="en-US" sz="2400" b="1" strike="noStrik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dirty="0" smtClean="0"/>
                        <a:t>s</a:t>
                      </a:r>
                      <a:r>
                        <a:rPr lang="en-US" altLang="zh-TW" sz="2400" dirty="0" smtClean="0"/>
                        <a:t>liding vector</a:t>
                      </a:r>
                      <a:endParaRPr lang="en-US" altLang="zh-TW" sz="2400" b="1" strike="noStrik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048509"/>
                  </a:ext>
                </a:extLst>
              </a:tr>
              <a:tr h="586670">
                <a:tc>
                  <a:txBody>
                    <a:bodyPr/>
                    <a:lstStyle/>
                    <a:p>
                      <a:r>
                        <a:rPr lang="zh-TW" altLang="zh-TW" sz="2400" dirty="0" smtClean="0"/>
                        <a:t>正交向量</a:t>
                      </a:r>
                      <a:endParaRPr lang="zh-TW" altLang="en-US" sz="24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dirty="0" smtClean="0"/>
                        <a:t>n</a:t>
                      </a:r>
                      <a:r>
                        <a:rPr lang="en-US" altLang="zh-TW" sz="2400" dirty="0" smtClean="0"/>
                        <a:t>ormal vector</a:t>
                      </a:r>
                      <a:endParaRPr lang="en-US" altLang="zh-TW" sz="2400" b="1" strike="noStrik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25886"/>
                  </a:ext>
                </a:extLst>
              </a:tr>
              <a:tr h="586670">
                <a:tc>
                  <a:txBody>
                    <a:bodyPr/>
                    <a:lstStyle/>
                    <a:p>
                      <a:r>
                        <a:rPr lang="zh-TW" altLang="zh-TW" sz="2400" b="0" u="none" dirty="0" smtClean="0"/>
                        <a:t>球型手腕</a:t>
                      </a:r>
                      <a:endParaRPr lang="zh-TW" altLang="en-US" sz="2400" b="0" u="none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u="none" dirty="0" smtClean="0"/>
                        <a:t>spherical wrist</a:t>
                      </a:r>
                      <a:endParaRPr lang="en-US" altLang="zh-TW" sz="2400" b="0" u="none" strike="noStrik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823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6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838200" y="2738438"/>
            <a:ext cx="7467600" cy="842962"/>
          </a:xfrm>
        </p:spPr>
        <p:txBody>
          <a:bodyPr/>
          <a:lstStyle/>
          <a:p>
            <a:pPr algn="ctr" eaLnBrk="1" hangingPunct="1"/>
            <a:r>
              <a:rPr lang="zh-TW" altLang="en-US" sz="4800" dirty="0" smtClean="0">
                <a:latin typeface="+mn-lt"/>
                <a:ea typeface="+mn-ea"/>
              </a:rPr>
              <a:t>謝謝指教</a:t>
            </a:r>
            <a:endParaRPr lang="en-US" altLang="zh-TW" sz="4800" dirty="0" smtClean="0">
              <a:latin typeface="+mn-lt"/>
              <a:ea typeface="+mn-ea"/>
            </a:endParaRPr>
          </a:p>
        </p:txBody>
      </p:sp>
      <p:pic>
        <p:nvPicPr>
          <p:cNvPr id="28676" name="圖片 6" descr="home4.bmp"/>
          <p:cNvPicPr>
            <a:picLocks noChangeAspect="1"/>
          </p:cNvPicPr>
          <p:nvPr/>
        </p:nvPicPr>
        <p:blipFill>
          <a:blip r:embed="rId3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3429000"/>
            <a:ext cx="1922462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圖片 7" descr="hum7_1.bmp"/>
          <p:cNvPicPr>
            <a:picLocks noChangeAspect="1"/>
          </p:cNvPicPr>
          <p:nvPr/>
        </p:nvPicPr>
        <p:blipFill>
          <a:blip r:embed="rId4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0"/>
            <a:ext cx="24003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 descr="MSLmark"/>
          <p:cNvPicPr>
            <a:picLocks noChangeAspect="1" noChangeArrowheads="1"/>
          </p:cNvPicPr>
          <p:nvPr/>
        </p:nvPicPr>
        <p:blipFill>
          <a:blip r:embed="rId5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43400"/>
            <a:ext cx="17843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</a:t>
            </a:r>
            <a:r>
              <a:rPr lang="zh-TW" altLang="en-US" dirty="0" smtClean="0"/>
              <a:t>運動學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目的：</a:t>
            </a:r>
            <a:endParaRPr lang="en-US" altLang="zh-TW" dirty="0" smtClean="0"/>
          </a:p>
          <a:p>
            <a:pPr lvl="1"/>
            <a:r>
              <a:rPr lang="zh-TW" altLang="zh-TW" dirty="0"/>
              <a:t>利用各關節已知的</a:t>
            </a:r>
            <a:r>
              <a:rPr lang="zh-TW" altLang="zh-TW" dirty="0" smtClean="0"/>
              <a:t>角度</a:t>
            </a:r>
            <a:r>
              <a:rPr lang="zh-TW" altLang="zh-TW" dirty="0"/>
              <a:t>求出機械手臂末端點的位置及</a:t>
            </a:r>
            <a:r>
              <a:rPr lang="zh-TW" altLang="zh-TW" dirty="0" smtClean="0"/>
              <a:t>姿態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其中，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90682"/>
              </p:ext>
            </p:extLst>
          </p:nvPr>
        </p:nvGraphicFramePr>
        <p:xfrm>
          <a:off x="1600200" y="2360750"/>
          <a:ext cx="5634038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50" name="Visio" r:id="rId3" imgW="4347183" imgH="948097" progId="Visio.Drawing.11">
                  <p:embed/>
                </p:oleObj>
              </mc:Choice>
              <mc:Fallback>
                <p:oleObj name="Visio" r:id="rId3" imgW="4347183" imgH="94809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0750"/>
                        <a:ext cx="5634038" cy="1238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241263"/>
              </p:ext>
            </p:extLst>
          </p:nvPr>
        </p:nvGraphicFramePr>
        <p:xfrm>
          <a:off x="1447800" y="4343400"/>
          <a:ext cx="336569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51" name="方程式" r:id="rId5" imgW="2476500" imgH="1231900" progId="Equation.3">
                  <p:embed/>
                </p:oleObj>
              </mc:Choice>
              <mc:Fallback>
                <p:oleObj name="方程式" r:id="rId5" imgW="2476500" imgH="1231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343400"/>
                        <a:ext cx="3365695" cy="167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265043"/>
              </p:ext>
            </p:extLst>
          </p:nvPr>
        </p:nvGraphicFramePr>
        <p:xfrm>
          <a:off x="5257800" y="4495800"/>
          <a:ext cx="2424332" cy="1212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52" name="方程式" r:id="rId7" imgW="1790700" imgH="889000" progId="Equation.3">
                  <p:embed/>
                </p:oleObj>
              </mc:Choice>
              <mc:Fallback>
                <p:oleObj name="方程式" r:id="rId7" imgW="1790700" imgH="889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495800"/>
                        <a:ext cx="2424332" cy="12121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-2233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標楷體" pitchFamily="65" charset="-120"/>
                <a:cs typeface="Times New Roman" pitchFamily="18" charset="0"/>
              </a:rPr>
              <a:t>      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78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</a:t>
            </a:r>
            <a:r>
              <a:rPr lang="zh-TW" altLang="en-US" dirty="0" smtClean="0"/>
              <a:t>運動學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正</a:t>
            </a:r>
            <a:r>
              <a:rPr lang="zh-TW" altLang="en-US" dirty="0" smtClean="0"/>
              <a:t>運動學</a:t>
            </a:r>
            <a:endParaRPr lang="en-US" altLang="zh-TW" dirty="0" smtClean="0"/>
          </a:p>
          <a:p>
            <a:pPr lvl="1"/>
            <a:r>
              <a:rPr lang="zh-TW" altLang="zh-TW" dirty="0"/>
              <a:t>配置手臂座標</a:t>
            </a:r>
            <a:r>
              <a:rPr lang="zh-TW" altLang="zh-TW" dirty="0" smtClean="0"/>
              <a:t>系統</a:t>
            </a:r>
            <a:endParaRPr lang="en-US" altLang="zh-TW" dirty="0" smtClean="0"/>
          </a:p>
          <a:p>
            <a:pPr lvl="1"/>
            <a:r>
              <a:rPr lang="zh-TW" altLang="zh-TW" dirty="0"/>
              <a:t>填寫</a:t>
            </a:r>
            <a:r>
              <a:rPr lang="en-US" altLang="zh-TW" dirty="0"/>
              <a:t>DH </a:t>
            </a:r>
            <a:r>
              <a:rPr lang="zh-TW" altLang="zh-TW" dirty="0"/>
              <a:t>參數連桿</a:t>
            </a:r>
            <a:r>
              <a:rPr lang="zh-TW" altLang="zh-TW" dirty="0" smtClean="0"/>
              <a:t>表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計算</a:t>
            </a:r>
            <a:r>
              <a:rPr lang="zh-TW" altLang="zh-TW" dirty="0"/>
              <a:t>轉換</a:t>
            </a:r>
            <a:r>
              <a:rPr lang="zh-TW" altLang="zh-TW" dirty="0" smtClean="0"/>
              <a:t>矩陣</a:t>
            </a:r>
            <a:endParaRPr lang="en-US" altLang="zh-TW" dirty="0" smtClean="0"/>
          </a:p>
          <a:p>
            <a:pPr lvl="1"/>
            <a:r>
              <a:rPr lang="zh-TW" altLang="zh-TW" dirty="0"/>
              <a:t>分析末端點的姿態角度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192804"/>
              </p:ext>
            </p:extLst>
          </p:nvPr>
        </p:nvGraphicFramePr>
        <p:xfrm>
          <a:off x="1066800" y="4248255"/>
          <a:ext cx="2011362" cy="159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4" name="方程式" r:id="rId3" imgW="1117440" imgH="888840" progId="Equation.3">
                  <p:embed/>
                </p:oleObj>
              </mc:Choice>
              <mc:Fallback>
                <p:oleObj name="方程式" r:id="rId3" imgW="1117440" imgH="88884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248255"/>
                        <a:ext cx="2011362" cy="159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466016"/>
              </p:ext>
            </p:extLst>
          </p:nvPr>
        </p:nvGraphicFramePr>
        <p:xfrm>
          <a:off x="4114800" y="1219200"/>
          <a:ext cx="48545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5" name="Visio" r:id="rId5" imgW="4347183" imgH="948097" progId="Visio.Drawing.11">
                  <p:embed/>
                </p:oleObj>
              </mc:Choice>
              <mc:Fallback>
                <p:oleObj name="Visio" r:id="rId5" imgW="4347183" imgH="948097" progId="Visio.Drawing.11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219200"/>
                        <a:ext cx="48545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046788" y="1066800"/>
            <a:ext cx="29718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69" y="3845703"/>
            <a:ext cx="496062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</a:t>
            </a:r>
            <a:r>
              <a:rPr lang="zh-TW" altLang="en-US" dirty="0" smtClean="0"/>
              <a:t>運動學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zh-TW" altLang="zh-TW" dirty="0" smtClean="0"/>
              <a:t>配置</a:t>
            </a:r>
            <a:r>
              <a:rPr lang="zh-TW" altLang="zh-TW" dirty="0"/>
              <a:t>手臂座標</a:t>
            </a:r>
            <a:r>
              <a:rPr lang="zh-TW" altLang="zh-TW" dirty="0" smtClean="0"/>
              <a:t>系統</a:t>
            </a:r>
            <a:r>
              <a:rPr lang="en-US" altLang="zh-TW" dirty="0" smtClean="0"/>
              <a:t> (1/7)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決定機械手臂各關節於</a:t>
            </a:r>
            <a:r>
              <a:rPr lang="zh-TW" altLang="en-US" dirty="0" smtClean="0"/>
              <a:t>零</a:t>
            </a:r>
            <a:r>
              <a:rPr lang="zh-TW" altLang="zh-TW" dirty="0" smtClean="0"/>
              <a:t>度的姿態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即決定手臂的零度姿態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327435"/>
              </p:ext>
            </p:extLst>
          </p:nvPr>
        </p:nvGraphicFramePr>
        <p:xfrm>
          <a:off x="381000" y="3048000"/>
          <a:ext cx="4857750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3" name="Visio" r:id="rId3" imgW="6224081" imgH="2579837" progId="Visio.Drawing.11">
                  <p:embed/>
                </p:oleObj>
              </mc:Choice>
              <mc:Fallback>
                <p:oleObj name="Visio" r:id="rId3" imgW="6224081" imgH="257983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048000"/>
                        <a:ext cx="4857750" cy="200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898565"/>
              </p:ext>
            </p:extLst>
          </p:nvPr>
        </p:nvGraphicFramePr>
        <p:xfrm>
          <a:off x="5526110" y="2667000"/>
          <a:ext cx="3103540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4" name="Visio" r:id="rId5" imgW="4482449" imgH="3707220" progId="Visio.Drawing.11">
                  <p:embed/>
                </p:oleObj>
              </mc:Choice>
              <mc:Fallback>
                <p:oleObj name="Visio" r:id="rId5" imgW="4482449" imgH="370722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110" y="2667000"/>
                        <a:ext cx="3103540" cy="2562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304800" y="2895600"/>
            <a:ext cx="4876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9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配置手臂座標</a:t>
            </a:r>
            <a:r>
              <a:rPr lang="zh-TW" altLang="zh-TW" dirty="0" smtClean="0"/>
              <a:t>系統</a:t>
            </a:r>
            <a:r>
              <a:rPr lang="en-US" altLang="zh-TW" dirty="0" smtClean="0"/>
              <a:t> (2/7)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決定</a:t>
            </a:r>
            <a:r>
              <a:rPr lang="zh-TW" altLang="zh-TW" dirty="0"/>
              <a:t>各關節座標系的</a:t>
            </a:r>
            <a:r>
              <a:rPr lang="en-US" altLang="zh-TW" i="1" dirty="0"/>
              <a:t>z</a:t>
            </a:r>
            <a:r>
              <a:rPr lang="zh-TW" altLang="zh-TW" dirty="0" smtClean="0"/>
              <a:t>軸</a:t>
            </a:r>
            <a:endParaRPr lang="en-US" altLang="zh-TW" dirty="0" smtClean="0"/>
          </a:p>
          <a:p>
            <a:pPr lvl="1"/>
            <a:r>
              <a:rPr lang="zh-TW" altLang="zh-TW" dirty="0"/>
              <a:t>定義在關節</a:t>
            </a:r>
            <a:r>
              <a:rPr lang="zh-TW" altLang="zh-TW" dirty="0" smtClean="0"/>
              <a:t>的</a:t>
            </a:r>
            <a:r>
              <a:rPr lang="zh-TW" altLang="en-US" dirty="0" smtClean="0"/>
              <a:t>出力面</a:t>
            </a:r>
            <a:r>
              <a:rPr lang="zh-TW" altLang="zh-TW" dirty="0" smtClean="0"/>
              <a:t>上</a:t>
            </a:r>
            <a:endParaRPr lang="en-US" altLang="zh-TW" dirty="0" smtClean="0"/>
          </a:p>
          <a:p>
            <a:pPr marL="914400" lvl="2" indent="0">
              <a:buNone/>
            </a:pP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285729"/>
              </p:ext>
            </p:extLst>
          </p:nvPr>
        </p:nvGraphicFramePr>
        <p:xfrm>
          <a:off x="1162050" y="2971800"/>
          <a:ext cx="6819900" cy="2824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0" name="Visio" r:id="rId3" imgW="6210375" imgH="2562398" progId="Visio.Drawing.11">
                  <p:embed/>
                </p:oleObj>
              </mc:Choice>
              <mc:Fallback>
                <p:oleObj name="Visio" r:id="rId3" imgW="6210375" imgH="256239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2971800"/>
                        <a:ext cx="6819900" cy="2824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29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正運動學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zh-TW" altLang="zh-TW" dirty="0"/>
              <a:t>配置手臂座標</a:t>
            </a:r>
            <a:r>
              <a:rPr lang="zh-TW" altLang="zh-TW" dirty="0" smtClean="0"/>
              <a:t>系統</a:t>
            </a:r>
            <a:r>
              <a:rPr lang="en-US" altLang="zh-TW" dirty="0" smtClean="0"/>
              <a:t> (3/7)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根據</a:t>
            </a:r>
            <a:r>
              <a:rPr lang="en-US" altLang="zh-TW" i="1" dirty="0"/>
              <a:t>z</a:t>
            </a:r>
            <a:r>
              <a:rPr lang="en-US" altLang="zh-TW" i="1" baseline="-25000" dirty="0"/>
              <a:t>i-</a:t>
            </a:r>
            <a:r>
              <a:rPr lang="en-US" altLang="zh-TW" baseline="-25000" dirty="0"/>
              <a:t>1</a:t>
            </a:r>
            <a:r>
              <a:rPr lang="zh-TW" altLang="zh-TW" dirty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軸的</a:t>
            </a:r>
            <a:r>
              <a:rPr lang="zh-TW" altLang="zh-TW" dirty="0" smtClean="0"/>
              <a:t>關係決定</a:t>
            </a:r>
            <a:r>
              <a:rPr lang="en-US" altLang="zh-TW" dirty="0" err="1" smtClean="0"/>
              <a:t>o</a:t>
            </a:r>
            <a:r>
              <a:rPr lang="en-US" altLang="zh-TW" i="1" baseline="-25000" dirty="0" err="1" smtClean="0"/>
              <a:t>i</a:t>
            </a:r>
            <a:r>
              <a:rPr lang="zh-TW" altLang="en-US" dirty="0"/>
              <a:t> 、</a:t>
            </a:r>
            <a:r>
              <a:rPr lang="en-US" altLang="zh-TW" i="1" baseline="-25000" dirty="0" smtClean="0"/>
              <a:t> </a:t>
            </a:r>
            <a:r>
              <a:rPr lang="en-US" altLang="zh-TW" i="1" dirty="0" smtClean="0"/>
              <a:t>x</a:t>
            </a:r>
            <a:r>
              <a:rPr lang="en-US" altLang="zh-TW" i="1" baseline="-25000" dirty="0" smtClean="0"/>
              <a:t>i</a:t>
            </a:r>
            <a:r>
              <a:rPr lang="zh-TW" altLang="zh-TW" dirty="0"/>
              <a:t>軸與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zh-TW" altLang="zh-TW" dirty="0" smtClean="0"/>
              <a:t>軸</a:t>
            </a:r>
            <a:endParaRPr lang="en-US" altLang="zh-TW" dirty="0"/>
          </a:p>
          <a:p>
            <a:pPr lvl="1"/>
            <a:r>
              <a:rPr lang="en-US" altLang="zh-TW" i="1" dirty="0" smtClean="0"/>
              <a:t>z</a:t>
            </a:r>
            <a:r>
              <a:rPr lang="en-US" altLang="zh-TW" i="1" baseline="-25000" dirty="0" smtClean="0"/>
              <a:t>i-</a:t>
            </a:r>
            <a:r>
              <a:rPr lang="en-US" altLang="zh-TW" baseline="-25000" dirty="0" smtClean="0"/>
              <a:t>1</a:t>
            </a:r>
            <a:r>
              <a:rPr lang="zh-TW" altLang="zh-TW" dirty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無共平面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i="1" dirty="0" smtClean="0"/>
              <a:t>z</a:t>
            </a:r>
            <a:r>
              <a:rPr lang="en-US" altLang="zh-TW" i="1" baseline="-25000" dirty="0" smtClean="0"/>
              <a:t>i-</a:t>
            </a:r>
            <a:r>
              <a:rPr lang="en-US" altLang="zh-TW" baseline="-25000" dirty="0" smtClean="0"/>
              <a:t>1</a:t>
            </a:r>
            <a:r>
              <a:rPr lang="zh-TW" altLang="zh-TW" dirty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互相平行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pPr marL="400050" lvl="2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內容版面配置區 19"/>
          <p:cNvSpPr txBox="1">
            <a:spLocks/>
          </p:cNvSpPr>
          <p:nvPr/>
        </p:nvSpPr>
        <p:spPr>
          <a:xfrm>
            <a:off x="4419600" y="1219200"/>
            <a:ext cx="3810000" cy="5327650"/>
          </a:xfrm>
          <a:prstGeom prst="rect">
            <a:avLst/>
          </a:prstGeom>
        </p:spPr>
        <p:txBody>
          <a:bodyPr/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endParaRPr lang="en-US" altLang="zh-TW" kern="0" dirty="0"/>
          </a:p>
          <a:p>
            <a:pPr lvl="1"/>
            <a:r>
              <a:rPr lang="en-US" altLang="zh-TW" i="1" dirty="0" smtClean="0"/>
              <a:t>z</a:t>
            </a:r>
            <a:r>
              <a:rPr lang="en-US" altLang="zh-TW" i="1" baseline="-25000" dirty="0" smtClean="0"/>
              <a:t>i-</a:t>
            </a:r>
            <a:r>
              <a:rPr lang="en-US" altLang="zh-TW" baseline="-25000" dirty="0" smtClean="0"/>
              <a:t>1</a:t>
            </a:r>
            <a:r>
              <a:rPr lang="zh-TW" altLang="zh-TW" dirty="0"/>
              <a:t>與</a:t>
            </a:r>
            <a:r>
              <a:rPr lang="en-US" altLang="zh-TW" i="1" dirty="0" err="1"/>
              <a:t>z</a:t>
            </a:r>
            <a:r>
              <a:rPr lang="en-US" altLang="zh-TW" i="1" baseline="-25000" dirty="0" err="1"/>
              <a:t>i</a:t>
            </a:r>
            <a:r>
              <a:rPr lang="zh-TW" altLang="zh-TW" dirty="0"/>
              <a:t>相交</a:t>
            </a:r>
            <a:endParaRPr lang="zh-TW" altLang="en-US" kern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532250"/>
              </p:ext>
            </p:extLst>
          </p:nvPr>
        </p:nvGraphicFramePr>
        <p:xfrm>
          <a:off x="685800" y="2063750"/>
          <a:ext cx="3209925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2" name="Visio" r:id="rId3" imgW="3212560" imgH="1818287" progId="Visio.Drawing.11">
                  <p:embed/>
                </p:oleObj>
              </mc:Choice>
              <mc:Fallback>
                <p:oleObj name="Visio" r:id="rId3" imgW="3212560" imgH="181828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063750"/>
                        <a:ext cx="3209925" cy="181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365284"/>
              </p:ext>
            </p:extLst>
          </p:nvPr>
        </p:nvGraphicFramePr>
        <p:xfrm>
          <a:off x="809625" y="4365625"/>
          <a:ext cx="3638550" cy="220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3" name="Visio" r:id="rId5" imgW="3638955" imgH="2196771" progId="Visio.Drawing.11">
                  <p:embed/>
                </p:oleObj>
              </mc:Choice>
              <mc:Fallback>
                <p:oleObj name="Visio" r:id="rId5" imgW="3638955" imgH="219677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4365625"/>
                        <a:ext cx="3638550" cy="220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357663"/>
              </p:ext>
            </p:extLst>
          </p:nvPr>
        </p:nvGraphicFramePr>
        <p:xfrm>
          <a:off x="5343525" y="2133600"/>
          <a:ext cx="3190875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4" name="Visio" r:id="rId7" imgW="3192294" imgH="1966553" progId="Visio.Drawing.11">
                  <p:embed/>
                </p:oleObj>
              </mc:Choice>
              <mc:Fallback>
                <p:oleObj name="Visio" r:id="rId7" imgW="3192294" imgH="196655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525" y="2133600"/>
                        <a:ext cx="3190875" cy="196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391193"/>
              </p:ext>
            </p:extLst>
          </p:nvPr>
        </p:nvGraphicFramePr>
        <p:xfrm>
          <a:off x="5334000" y="4470400"/>
          <a:ext cx="33909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5" name="Visio" r:id="rId9" imgW="3385766" imgH="2076001" progId="Visio.Drawing.11">
                  <p:embed/>
                </p:oleObj>
              </mc:Choice>
              <mc:Fallback>
                <p:oleObj name="Visio" r:id="rId9" imgW="3385766" imgH="2076001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470400"/>
                        <a:ext cx="3390900" cy="207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475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clab1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智慧型控制實驗室-eng</Template>
  <TotalTime>43892</TotalTime>
  <Words>1492</Words>
  <Application>Microsoft Office PowerPoint</Application>
  <PresentationFormat>如螢幕大小 (4:3)</PresentationFormat>
  <Paragraphs>326</Paragraphs>
  <Slides>42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5</vt:i4>
      </vt:variant>
      <vt:variant>
        <vt:lpstr>內嵌 OLE 伺服程式</vt:lpstr>
      </vt:variant>
      <vt:variant>
        <vt:i4>5</vt:i4>
      </vt:variant>
      <vt:variant>
        <vt:lpstr>投影片標題</vt:lpstr>
      </vt:variant>
      <vt:variant>
        <vt:i4>42</vt:i4>
      </vt:variant>
    </vt:vector>
  </HeadingPairs>
  <TitlesOfParts>
    <vt:vector size="59" baseType="lpstr"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1_自訂設計</vt:lpstr>
      <vt:lpstr>iclab1</vt:lpstr>
      <vt:lpstr>自訂設計</vt:lpstr>
      <vt:lpstr>2_自訂設計</vt:lpstr>
      <vt:lpstr>3_自訂設計</vt:lpstr>
      <vt:lpstr>Visio</vt:lpstr>
      <vt:lpstr>方程式</vt:lpstr>
      <vt:lpstr>Equation</vt:lpstr>
      <vt:lpstr>Microsoft Visio 2003-2010 繪圖</vt:lpstr>
      <vt:lpstr>MathType 7.0 Equation</vt:lpstr>
      <vt:lpstr>機械手臂設計實務 – 六軸手臂運動學</vt:lpstr>
      <vt:lpstr>大綱</vt:lpstr>
      <vt:lpstr>機器手臂運動學 (1/2)</vt:lpstr>
      <vt:lpstr>機器手臂運動學 (2/2)</vt:lpstr>
      <vt:lpstr>正運動學 (1/2)</vt:lpstr>
      <vt:lpstr>正運動學 (2/2)</vt:lpstr>
      <vt:lpstr>正運動學 - 配置手臂座標系統 (1/7)</vt:lpstr>
      <vt:lpstr>正運動學 - 配置手臂座標系統 (2/7)</vt:lpstr>
      <vt:lpstr>正運動學 - 配置手臂座標系統 (3/7)</vt:lpstr>
      <vt:lpstr>正運動學 - 配置手臂座標系統 (4/7)</vt:lpstr>
      <vt:lpstr>正運動學 - 配置手臂座標系統 (5/7)</vt:lpstr>
      <vt:lpstr>正運動學 - 配置手臂座標系統 (6/7)</vt:lpstr>
      <vt:lpstr>正運動學 - 配置手臂座標系統 (7/7)</vt:lpstr>
      <vt:lpstr>正運動學 - 填寫DH 參數連桿表 (1/2)</vt:lpstr>
      <vt:lpstr>正運動學 - 填寫DH 參數連桿表 (2/2)</vt:lpstr>
      <vt:lpstr>正運動學 - 計算齊次轉換矩陣 (1/2)</vt:lpstr>
      <vt:lpstr>正運動學 - 計算齊次轉換矩陣 (2/2)</vt:lpstr>
      <vt:lpstr>正運動學 - 分析末端點的姿態角度 (1/14)</vt:lpstr>
      <vt:lpstr>正運動學 - 分析末端點的姿態角度 (2/14)</vt:lpstr>
      <vt:lpstr>正運動學 - 分析末端點的姿態角度 (3/14)</vt:lpstr>
      <vt:lpstr>正運動學 - 分析末端點的姿態角度 (4/14)</vt:lpstr>
      <vt:lpstr>正運動學 - 分析末端點的姿態角度 (5/14)</vt:lpstr>
      <vt:lpstr>正運動學 - 分析末端點的姿態角度 (6/14)</vt:lpstr>
      <vt:lpstr>正運動學 - 分析末端點的姿態角度 (7/14)</vt:lpstr>
      <vt:lpstr>正運動學 - 分析末端點的姿態角度 (8/14)</vt:lpstr>
      <vt:lpstr>正運動學 - 分析末端點的姿態角度 (9/14)</vt:lpstr>
      <vt:lpstr>正運動學 - 分析末端點的姿態角度 (10/14)</vt:lpstr>
      <vt:lpstr>正運動學 - 分析末端點的姿態角度 (11/14)</vt:lpstr>
      <vt:lpstr>正運動學 - 分析末端點的姿態角度 (12/14)</vt:lpstr>
      <vt:lpstr>正運動學 - 分析末端點的姿態角度 (13/14)</vt:lpstr>
      <vt:lpstr>正運動學 - 分析末端點的姿態角度 (14/14)</vt:lpstr>
      <vt:lpstr>逆運動學 (1/2)</vt:lpstr>
      <vt:lpstr>逆運動學 (2/2)</vt:lpstr>
      <vt:lpstr>逆運動學 - 運動學解耦合 (1/3)</vt:lpstr>
      <vt:lpstr>逆運動學 - 運動學解偶合 (2/3)</vt:lpstr>
      <vt:lpstr>逆運動學 - 運動學解偶合 (3/3)</vt:lpstr>
      <vt:lpstr>逆運動學 - 逆位置運動學</vt:lpstr>
      <vt:lpstr>逆運動學 - 逆姿態運動學 (1/3)</vt:lpstr>
      <vt:lpstr>逆運動學 - 逆姿態運動學 (2/3)</vt:lpstr>
      <vt:lpstr>逆運動學 - 逆姿態運動學 (3/3)</vt:lpstr>
      <vt:lpstr>PowerPoint 簡報</vt:lpstr>
      <vt:lpstr>謝謝指教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TKU_Kartik</dc:creator>
  <cp:lastModifiedBy>USER</cp:lastModifiedBy>
  <cp:revision>2546</cp:revision>
  <cp:lastPrinted>2019-04-09T10:38:55Z</cp:lastPrinted>
  <dcterms:created xsi:type="dcterms:W3CDTF">1601-01-01T00:00:00Z</dcterms:created>
  <dcterms:modified xsi:type="dcterms:W3CDTF">2019-04-25T04:03:28Z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